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7" r:id="rId3"/>
    <p:sldId id="260" r:id="rId4"/>
    <p:sldId id="263" r:id="rId5"/>
    <p:sldId id="261" r:id="rId6"/>
    <p:sldId id="267" r:id="rId7"/>
    <p:sldId id="266" r:id="rId8"/>
    <p:sldId id="271" r:id="rId9"/>
    <p:sldId id="270" r:id="rId10"/>
    <p:sldId id="269" r:id="rId11"/>
    <p:sldId id="274" r:id="rId12"/>
    <p:sldId id="281" r:id="rId13"/>
    <p:sldId id="280" r:id="rId14"/>
    <p:sldId id="285" r:id="rId15"/>
    <p:sldId id="283" r:id="rId16"/>
    <p:sldId id="289" r:id="rId17"/>
    <p:sldId id="288" r:id="rId18"/>
    <p:sldId id="287" r:id="rId19"/>
    <p:sldId id="291" r:id="rId20"/>
    <p:sldId id="290" r:id="rId21"/>
    <p:sldId id="286" r:id="rId22"/>
    <p:sldId id="296" r:id="rId23"/>
    <p:sldId id="295" r:id="rId24"/>
    <p:sldId id="294" r:id="rId25"/>
    <p:sldId id="300" r:id="rId26"/>
    <p:sldId id="299" r:id="rId27"/>
    <p:sldId id="298" r:id="rId28"/>
    <p:sldId id="297" r:id="rId29"/>
    <p:sldId id="292" r:id="rId30"/>
    <p:sldId id="302" r:id="rId31"/>
    <p:sldId id="258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945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70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18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44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204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80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81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659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21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300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82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D4DCD-A8A4-4A64-95A5-274728C063A8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F9689-E67D-4B69-BA38-2AC5CC59E5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42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ACBC-BD3D-73B2-DBF5-EA9B121C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908F61D-0633-EFBE-C0DB-B51CE035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0FFED1E-A97E-7F35-A5DE-531C0D7C00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5F9EA6-C94D-BA98-182D-F69622C9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A2C13FDA-FAE7-61D8-D8CE-C25419FDB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714" y="3674851"/>
            <a:ext cx="7922307" cy="1043975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YANMA VE YANGIN BİLGİSİ</a:t>
            </a:r>
          </a:p>
        </p:txBody>
      </p:sp>
    </p:spTree>
    <p:extLst>
      <p:ext uri="{BB962C8B-B14F-4D97-AF65-F5344CB8AC3E}">
        <p14:creationId xmlns:p14="http://schemas.microsoft.com/office/powerpoint/2010/main" val="337684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FE9-639B-5663-3906-AE2E35E6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CC31E80-4D48-951C-4A13-E02B5C4A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C76C090-B676-BFF6-4358-A42E466E1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BE45F8F8-DF0A-5948-2D2B-C12BFA61302F}"/>
              </a:ext>
            </a:extLst>
          </p:cNvPr>
          <p:cNvSpPr txBox="1">
            <a:spLocks/>
          </p:cNvSpPr>
          <p:nvPr/>
        </p:nvSpPr>
        <p:spPr>
          <a:xfrm>
            <a:off x="871417" y="1514908"/>
            <a:ext cx="3936177" cy="82330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3045">
              <a:lnSpc>
                <a:spcPct val="100000"/>
              </a:lnSpc>
              <a:spcBef>
                <a:spcPts val="500"/>
              </a:spcBef>
            </a:pPr>
            <a:r>
              <a:rPr lang="tr-TR" sz="2000" b="1" dirty="0"/>
              <a:t>E</a:t>
            </a:r>
            <a:r>
              <a:rPr lang="tr-TR" sz="2000" b="1" spc="-10" dirty="0"/>
              <a:t> </a:t>
            </a:r>
            <a:r>
              <a:rPr lang="tr-TR" sz="2000" b="1" dirty="0"/>
              <a:t>TÜRÜ</a:t>
            </a:r>
            <a:r>
              <a:rPr lang="tr-TR" sz="2000" b="1" spc="-5" dirty="0"/>
              <a:t> </a:t>
            </a:r>
            <a:r>
              <a:rPr lang="tr-TR" sz="2000" b="1" spc="-10" dirty="0"/>
              <a:t>YANGIN</a:t>
            </a:r>
            <a:endParaRPr lang="tr-TR" sz="2000" b="1" dirty="0"/>
          </a:p>
          <a:p>
            <a:pPr marL="469900" indent="-457200">
              <a:lnSpc>
                <a:spcPct val="10000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lang="tr-TR" sz="260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tr-TR" sz="2600" dirty="0">
                <a:solidFill>
                  <a:srgbClr val="000000"/>
                </a:solidFill>
                <a:latin typeface="Agency FB" panose="020B0503020202020204" pitchFamily="34" charset="0"/>
                <a:cs typeface="Calibri"/>
              </a:rPr>
              <a:t>ELEKTRİK</a:t>
            </a:r>
            <a:r>
              <a:rPr lang="tr-TR" sz="2600" spc="-25" dirty="0">
                <a:solidFill>
                  <a:srgbClr val="000000"/>
                </a:solidFill>
                <a:latin typeface="Agency FB" panose="020B0503020202020204" pitchFamily="34" charset="0"/>
                <a:cs typeface="Calibri"/>
              </a:rPr>
              <a:t> </a:t>
            </a:r>
            <a:r>
              <a:rPr lang="tr-TR" sz="2600" spc="-10" dirty="0">
                <a:solidFill>
                  <a:srgbClr val="000000"/>
                </a:solidFill>
                <a:latin typeface="Agency FB" panose="020B0503020202020204" pitchFamily="34" charset="0"/>
                <a:cs typeface="Calibri"/>
              </a:rPr>
              <a:t>YANGINLARI</a:t>
            </a:r>
            <a:endParaRPr lang="tr-TR" sz="26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102FDEBC-3757-8881-A084-64691C1AD22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1855" y="4566542"/>
            <a:ext cx="2658110" cy="161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80507DF-23FE-D51D-16F4-7085D0B84F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0787" y="4566542"/>
            <a:ext cx="2529797" cy="161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38EB9E48-3B25-B894-8A86-27E8A6455F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0847" y="4519791"/>
            <a:ext cx="2648669" cy="17108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623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0976F-514A-D886-7B9D-78143F4C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A018FC3-F974-91CF-AD4A-7DC0A0A1B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37" y="1434225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354A166-19D7-7B35-B876-879137C82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8DD2CAD-6569-2E62-46CE-A168FA25CA8B}"/>
              </a:ext>
            </a:extLst>
          </p:cNvPr>
          <p:cNvSpPr txBox="1">
            <a:spLocks/>
          </p:cNvSpPr>
          <p:nvPr/>
        </p:nvSpPr>
        <p:spPr>
          <a:xfrm>
            <a:off x="4059933" y="914400"/>
            <a:ext cx="40721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/>
              <a:t>    YANGININ</a:t>
            </a:r>
            <a:r>
              <a:rPr lang="tr-TR" sz="2000" b="1" spc="25" dirty="0"/>
              <a:t> </a:t>
            </a:r>
            <a:r>
              <a:rPr lang="tr-TR" sz="2000" b="1" spc="-10" dirty="0"/>
              <a:t>EVRELERİ</a:t>
            </a:r>
            <a:endParaRPr lang="tr-TR" sz="2000" b="1" dirty="0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9CC7BDF5-92DE-F29C-5696-A226F57769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583" y="1620229"/>
            <a:ext cx="2642563" cy="18087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72003CD7-CABF-C50A-EF30-2247DCD9C44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0414" y="1620229"/>
            <a:ext cx="2918292" cy="187362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EC6C24BE-B768-189F-80C8-7688F4A0117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7583" y="3836894"/>
            <a:ext cx="2973479" cy="1945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D5540859-4C87-7059-1056-D1C058CA0E8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9064" y="3836893"/>
            <a:ext cx="2749642" cy="1945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1202BA74-B262-CB5A-8ABB-F3A5433D948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84503" y="1599135"/>
            <a:ext cx="2525662" cy="1873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FD5A62CA-318C-2EAC-0268-CE1B989A516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84503" y="3693459"/>
            <a:ext cx="2553457" cy="20887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9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0B3A-246C-4E35-FC69-DCD3F90F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FD1753D-4E43-AD0A-5CA5-51D122F7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A9A260-8C45-CC7F-4F20-9AC005907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06CE64D4-AF71-2E54-3DD1-E7EC6B979E91}"/>
              </a:ext>
            </a:extLst>
          </p:cNvPr>
          <p:cNvSpPr txBox="1">
            <a:spLocks/>
          </p:cNvSpPr>
          <p:nvPr/>
        </p:nvSpPr>
        <p:spPr>
          <a:xfrm>
            <a:off x="1312008" y="914400"/>
            <a:ext cx="9567983" cy="34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16100"/>
              </a:lnSpc>
              <a:spcBef>
                <a:spcPts val="100"/>
              </a:spcBef>
            </a:pPr>
            <a:r>
              <a:rPr lang="tr-TR" sz="2000" b="1" dirty="0"/>
              <a:t>YANMANIN</a:t>
            </a:r>
            <a:r>
              <a:rPr lang="tr-TR" sz="2000" b="1" spc="-85" dirty="0"/>
              <a:t> </a:t>
            </a:r>
            <a:r>
              <a:rPr lang="tr-TR" sz="2000" b="1" dirty="0"/>
              <a:t>ÜRÜNLERİ</a:t>
            </a:r>
            <a:r>
              <a:rPr lang="tr-TR" sz="2000" b="1" spc="-80" dirty="0"/>
              <a:t> </a:t>
            </a:r>
            <a:r>
              <a:rPr lang="tr-TR" sz="2000" b="1" dirty="0"/>
              <a:t>VE</a:t>
            </a:r>
            <a:r>
              <a:rPr lang="tr-TR" sz="2000" b="1" spc="-85" dirty="0"/>
              <a:t> </a:t>
            </a:r>
            <a:r>
              <a:rPr lang="tr-TR" sz="2000" b="1" spc="-10" dirty="0"/>
              <a:t>İNSAN </a:t>
            </a:r>
            <a:r>
              <a:rPr lang="tr-TR" sz="2000" b="1" dirty="0"/>
              <a:t>SAĞLIĞINA</a:t>
            </a:r>
            <a:r>
              <a:rPr lang="tr-TR" sz="2000" b="1" spc="-70" dirty="0"/>
              <a:t> </a:t>
            </a:r>
            <a:r>
              <a:rPr lang="tr-TR" sz="2000" b="1" spc="-10" dirty="0"/>
              <a:t>ETKİLERİ</a:t>
            </a:r>
            <a:endParaRPr lang="tr-TR" sz="2000" b="1" dirty="0"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996E7464-E346-CAA8-CBC8-D4999AF01CBD}"/>
              </a:ext>
            </a:extLst>
          </p:cNvPr>
          <p:cNvSpPr txBox="1"/>
          <p:nvPr/>
        </p:nvSpPr>
        <p:spPr>
          <a:xfrm>
            <a:off x="1241451" y="2414675"/>
            <a:ext cx="2740025" cy="152528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Tahoma"/>
              </a:rPr>
              <a:t>DUMAN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marR="5080" indent="-342900">
              <a:lnSpc>
                <a:spcPct val="1178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sz="2000" spc="-105" dirty="0">
                <a:latin typeface="Agency FB" panose="020B0503020202020204" pitchFamily="34" charset="0"/>
                <a:cs typeface="Tahoma"/>
              </a:rPr>
              <a:t>ZEHİRLİ</a:t>
            </a:r>
            <a:r>
              <a:rPr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40" dirty="0">
                <a:latin typeface="Agency FB" panose="020B0503020202020204" pitchFamily="34" charset="0"/>
                <a:cs typeface="Tahoma"/>
              </a:rPr>
              <a:t>GAZLAR</a:t>
            </a:r>
            <a:endParaRPr lang="tr-TR" sz="2000" spc="-40" dirty="0">
              <a:latin typeface="Agency FB" panose="020B0503020202020204" pitchFamily="34" charset="0"/>
              <a:cs typeface="Tahoma"/>
            </a:endParaRPr>
          </a:p>
          <a:p>
            <a:pPr marL="355600" marR="5080" indent="-342900">
              <a:lnSpc>
                <a:spcPct val="1178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Tahoma"/>
              </a:rPr>
              <a:t>SICAKLIK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2000" spc="-20" dirty="0">
                <a:latin typeface="Agency FB" panose="020B0503020202020204" pitchFamily="34" charset="0"/>
                <a:cs typeface="Tahoma"/>
              </a:rPr>
              <a:t>ALEV</a:t>
            </a:r>
            <a:endParaRPr sz="2000" dirty="0">
              <a:latin typeface="Agency FB" panose="020B0503020202020204" pitchFamily="34" charset="0"/>
              <a:cs typeface="Tahoma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CBD1346C-846D-427D-1727-D089A0286A0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6478" y="2164393"/>
            <a:ext cx="3000374" cy="16859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209A0B16-CC3C-D756-BC66-3EBBD548E01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6339" y="4267321"/>
            <a:ext cx="3047999" cy="20288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0E36B92B-2C67-88A3-494C-FA2F9738CB6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724" y="4429246"/>
            <a:ext cx="3225478" cy="18668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77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B03B-EAFE-47B7-492D-8084F147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67E8BF3-9E0F-CD5D-5A88-20153E20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CE1102E-9FDD-1E93-0A08-AB1F0BE51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DFD7D076-4A36-8D18-0C99-5EFC9687C476}"/>
              </a:ext>
            </a:extLst>
          </p:cNvPr>
          <p:cNvSpPr txBox="1">
            <a:spLocks/>
          </p:cNvSpPr>
          <p:nvPr/>
        </p:nvSpPr>
        <p:spPr>
          <a:xfrm>
            <a:off x="2882583" y="914400"/>
            <a:ext cx="6426834" cy="424346"/>
          </a:xfrm>
          <a:prstGeom prst="rect">
            <a:avLst/>
          </a:prstGeom>
        </p:spPr>
        <p:txBody>
          <a:bodyPr vert="horz" wrap="square" lIns="0" tIns="115442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29764">
              <a:lnSpc>
                <a:spcPct val="100000"/>
              </a:lnSpc>
              <a:spcBef>
                <a:spcPts val="100"/>
              </a:spcBef>
            </a:pPr>
            <a:r>
              <a:rPr lang="tr-TR" sz="2000" b="1" spc="-25" dirty="0"/>
              <a:t>1-</a:t>
            </a:r>
            <a:r>
              <a:rPr lang="tr-TR" sz="2000" b="1" spc="-10" dirty="0"/>
              <a:t>DUMAN</a:t>
            </a:r>
            <a:endParaRPr lang="tr-TR" sz="2000" b="1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9D050B4-DDB0-D5D2-2D9C-621977916BE4}"/>
              </a:ext>
            </a:extLst>
          </p:cNvPr>
          <p:cNvSpPr txBox="1"/>
          <p:nvPr/>
        </p:nvSpPr>
        <p:spPr>
          <a:xfrm>
            <a:off x="937592" y="1865361"/>
            <a:ext cx="4239895" cy="15068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9710">
              <a:lnSpc>
                <a:spcPct val="117800"/>
              </a:lnSpc>
              <a:spcBef>
                <a:spcPts val="95"/>
              </a:spcBef>
            </a:pPr>
            <a:r>
              <a:rPr lang="tr-TR" sz="1600" spc="-30" dirty="0">
                <a:latin typeface="Agency FB" panose="020B0503020202020204" pitchFamily="34" charset="0"/>
                <a:cs typeface="Calibri"/>
              </a:rPr>
              <a:t>Tamamlanmamış</a:t>
            </a:r>
            <a:r>
              <a:rPr lang="tr-TR" sz="16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dirty="0">
                <a:latin typeface="Agency FB" panose="020B0503020202020204" pitchFamily="34" charset="0"/>
                <a:cs typeface="Calibri"/>
              </a:rPr>
              <a:t>bir</a:t>
            </a:r>
            <a:r>
              <a:rPr lang="tr-TR" sz="16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yanma </a:t>
            </a:r>
            <a:r>
              <a:rPr lang="tr-TR" sz="1600" spc="-25" dirty="0">
                <a:latin typeface="Agency FB" panose="020B0503020202020204" pitchFamily="34" charset="0"/>
                <a:cs typeface="Calibri"/>
              </a:rPr>
              <a:t>olayında</a:t>
            </a:r>
            <a:r>
              <a:rPr lang="tr-TR" sz="16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açığa</a:t>
            </a:r>
            <a:r>
              <a:rPr lang="tr-TR" sz="16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çıkan</a:t>
            </a:r>
            <a:r>
              <a:rPr lang="tr-TR" sz="16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20" dirty="0">
                <a:latin typeface="Agency FB" panose="020B0503020202020204" pitchFamily="34" charset="0"/>
                <a:cs typeface="Calibri"/>
              </a:rPr>
              <a:t>karbon</a:t>
            </a:r>
            <a:r>
              <a:rPr lang="tr-TR" sz="16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25" dirty="0">
                <a:latin typeface="Agency FB" panose="020B0503020202020204" pitchFamily="34" charset="0"/>
                <a:cs typeface="Calibri"/>
              </a:rPr>
              <a:t>ve </a:t>
            </a:r>
            <a:r>
              <a:rPr lang="tr-TR" sz="1600" spc="-20" dirty="0">
                <a:latin typeface="Agency FB" panose="020B0503020202020204" pitchFamily="34" charset="0"/>
                <a:cs typeface="Calibri"/>
              </a:rPr>
              <a:t>katran</a:t>
            </a:r>
            <a:r>
              <a:rPr lang="tr-TR" sz="16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30" dirty="0">
                <a:latin typeface="Agency FB" panose="020B0503020202020204" pitchFamily="34" charset="0"/>
                <a:cs typeface="Calibri"/>
              </a:rPr>
              <a:t>taneciklerinin</a:t>
            </a:r>
            <a:r>
              <a:rPr lang="tr-TR" sz="16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havada </a:t>
            </a:r>
            <a:r>
              <a:rPr lang="tr-TR" sz="1600" spc="-25" dirty="0">
                <a:latin typeface="Agency FB" panose="020B0503020202020204" pitchFamily="34" charset="0"/>
                <a:cs typeface="Calibri"/>
              </a:rPr>
              <a:t>oluşturduğu</a:t>
            </a:r>
            <a:r>
              <a:rPr lang="tr-TR" sz="16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bulut</a:t>
            </a:r>
            <a:r>
              <a:rPr lang="tr-TR" sz="16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kütlesidir.</a:t>
            </a:r>
            <a:endParaRPr lang="tr-TR" sz="1600" dirty="0">
              <a:latin typeface="Agency FB" panose="020B0503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lang="tr-TR" sz="1600" dirty="0">
              <a:latin typeface="Agency FB" panose="020B0503020202020204" pitchFamily="34" charset="0"/>
              <a:cs typeface="Calibri"/>
            </a:endParaRPr>
          </a:p>
          <a:p>
            <a:pPr marL="12700" marR="5080">
              <a:lnSpc>
                <a:spcPct val="119400"/>
              </a:lnSpc>
            </a:pPr>
            <a:r>
              <a:rPr lang="tr-TR" sz="1600" spc="-30" dirty="0">
                <a:latin typeface="Agency FB" panose="020B0503020202020204" pitchFamily="34" charset="0"/>
                <a:cs typeface="Calibri"/>
              </a:rPr>
              <a:t>Karbonmonoksit,</a:t>
            </a:r>
            <a:r>
              <a:rPr lang="tr-TR" sz="16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20" dirty="0">
                <a:latin typeface="Agency FB" panose="020B0503020202020204" pitchFamily="34" charset="0"/>
                <a:cs typeface="Calibri"/>
              </a:rPr>
              <a:t>karbondioksit, kükürt,</a:t>
            </a:r>
            <a:r>
              <a:rPr lang="tr-TR" sz="16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30" dirty="0">
                <a:latin typeface="Agency FB" panose="020B0503020202020204" pitchFamily="34" charset="0"/>
                <a:cs typeface="Calibri"/>
              </a:rPr>
              <a:t>azotoksitler</a:t>
            </a:r>
            <a:r>
              <a:rPr lang="tr-TR" sz="16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dirty="0">
                <a:latin typeface="Agency FB" panose="020B0503020202020204" pitchFamily="34" charset="0"/>
                <a:cs typeface="Calibri"/>
              </a:rPr>
              <a:t>ve</a:t>
            </a:r>
            <a:r>
              <a:rPr lang="tr-TR" sz="16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25" dirty="0">
                <a:latin typeface="Agency FB" panose="020B0503020202020204" pitchFamily="34" charset="0"/>
                <a:cs typeface="Calibri"/>
              </a:rPr>
              <a:t>su buharından</a:t>
            </a:r>
            <a:r>
              <a:rPr lang="tr-TR" sz="16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600" spc="-10" dirty="0">
                <a:latin typeface="Agency FB" panose="020B0503020202020204" pitchFamily="34" charset="0"/>
                <a:cs typeface="Calibri"/>
              </a:rPr>
              <a:t>oluşur.</a:t>
            </a:r>
            <a:endParaRPr lang="tr-TR" sz="16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EAA05C5-A20B-EA64-9AF8-90C3010797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809" y="1731266"/>
            <a:ext cx="2174309" cy="15068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13CF3BC1-1851-7CBB-6D10-D1EBD56254C2}"/>
              </a:ext>
            </a:extLst>
          </p:cNvPr>
          <p:cNvSpPr txBox="1"/>
          <p:nvPr/>
        </p:nvSpPr>
        <p:spPr>
          <a:xfrm rot="10800000" flipV="1">
            <a:off x="610385" y="3660820"/>
            <a:ext cx="6724887" cy="981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z="2000" spc="-20" dirty="0">
                <a:latin typeface="Agency FB" panose="020B0503020202020204" pitchFamily="34" charset="0"/>
                <a:cs typeface="Calibri"/>
              </a:rPr>
              <a:t>Zehirli</a:t>
            </a:r>
            <a:r>
              <a:rPr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gazlar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dumanın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bileşiminde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mevcuttur. Yangın</a:t>
            </a:r>
            <a:r>
              <a:rPr sz="2000" spc="-13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sonucu</a:t>
            </a:r>
            <a:r>
              <a:rPr sz="2000" spc="-1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ortama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yayılan</a:t>
            </a:r>
            <a:r>
              <a:rPr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zehirli</a:t>
            </a:r>
            <a:r>
              <a:rPr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gazlar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insan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sağlığını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tehdit</a:t>
            </a:r>
            <a:r>
              <a:rPr sz="20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etmektedir.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</a:t>
            </a:r>
            <a:r>
              <a:rPr sz="2000" spc="-8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gazlar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solunum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deri yoluyla</a:t>
            </a:r>
            <a:r>
              <a:rPr sz="2000" spc="-11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vücuda</a:t>
            </a:r>
            <a:r>
              <a:rPr sz="2000" spc="-11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girmektedir.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126C016-0DC7-D996-B82D-FB0ECB257FB3}"/>
              </a:ext>
            </a:extLst>
          </p:cNvPr>
          <p:cNvSpPr txBox="1"/>
          <p:nvPr/>
        </p:nvSpPr>
        <p:spPr>
          <a:xfrm>
            <a:off x="3048000" y="3248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08100">
              <a:lnSpc>
                <a:spcPct val="100000"/>
              </a:lnSpc>
              <a:spcBef>
                <a:spcPts val="100"/>
              </a:spcBef>
            </a:pPr>
            <a:r>
              <a:rPr lang="tr-TR" sz="1800" b="1" dirty="0"/>
              <a:t>2-ZEHİRLİ</a:t>
            </a:r>
            <a:r>
              <a:rPr lang="tr-TR" sz="1800" b="1" spc="-135" dirty="0"/>
              <a:t> </a:t>
            </a:r>
            <a:r>
              <a:rPr lang="tr-TR" sz="1800" b="1" spc="-10" dirty="0"/>
              <a:t>GAZLAR</a:t>
            </a:r>
            <a:endParaRPr lang="tr-TR" sz="1800" b="1" dirty="0"/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6CBF9F31-A84E-9898-72D8-255FD788EF8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8616" y="4684659"/>
            <a:ext cx="2613239" cy="16996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489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BD1F-7DB1-303F-C5B2-E25CA8A6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C3B2DB1-5B09-70A8-38D9-5F4DB107E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4C79AB8-1123-F3F5-93B8-DF4D7A714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29773F4-7DF6-8AA6-B9CE-C14E8591B9A6}"/>
              </a:ext>
            </a:extLst>
          </p:cNvPr>
          <p:cNvSpPr txBox="1">
            <a:spLocks/>
          </p:cNvSpPr>
          <p:nvPr/>
        </p:nvSpPr>
        <p:spPr>
          <a:xfrm>
            <a:off x="4098131" y="886531"/>
            <a:ext cx="399573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spc="-20" dirty="0">
                <a:latin typeface="Agency FB" panose="020B0503020202020204" pitchFamily="34" charset="0"/>
              </a:rPr>
              <a:t>3-</a:t>
            </a:r>
            <a:r>
              <a:rPr lang="tr-TR" sz="2000" b="1" dirty="0">
                <a:latin typeface="Agency FB" panose="020B0503020202020204" pitchFamily="34" charset="0"/>
              </a:rPr>
              <a:t>SICAKLIĞIN</a:t>
            </a:r>
            <a:r>
              <a:rPr lang="tr-TR" sz="2000" b="1" spc="-140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ETKİSİ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A34C74D-3A3F-BB99-7EF3-116D0351B4E6}"/>
              </a:ext>
            </a:extLst>
          </p:cNvPr>
          <p:cNvSpPr txBox="1"/>
          <p:nvPr/>
        </p:nvSpPr>
        <p:spPr>
          <a:xfrm>
            <a:off x="3048000" y="2274877"/>
            <a:ext cx="4231341" cy="373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970"/>
              </a:lnSpc>
            </a:pPr>
            <a:r>
              <a:rPr lang="tr-TR" sz="1800" dirty="0">
                <a:latin typeface="Agency FB" panose="020B0503020202020204" pitchFamily="34" charset="0"/>
                <a:cs typeface="Calibri"/>
              </a:rPr>
              <a:t>Yangın başlangıcından itibaren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yangın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mahallinde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sıcaklık</a:t>
            </a:r>
            <a:r>
              <a:rPr lang="tr-TR" sz="18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çok</a:t>
            </a:r>
            <a:r>
              <a:rPr lang="tr-TR" sz="18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süratli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bir</a:t>
            </a:r>
            <a:r>
              <a:rPr lang="tr-TR" sz="1800" spc="-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biçimde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yükselir.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İlk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5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dakikada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hararet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500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C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ye,1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0" dirty="0">
                <a:latin typeface="Agency FB" panose="020B0503020202020204" pitchFamily="34" charset="0"/>
                <a:cs typeface="Calibri"/>
              </a:rPr>
              <a:t>saat</a:t>
            </a:r>
            <a:r>
              <a:rPr lang="tr-TR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içinde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927°C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ye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yükselmektedir.</a:t>
            </a:r>
            <a:endParaRPr lang="tr-TR" sz="1800" dirty="0">
              <a:latin typeface="Agency FB" panose="020B0503020202020204" pitchFamily="34" charset="0"/>
              <a:cs typeface="Calibri"/>
            </a:endParaRPr>
          </a:p>
          <a:p>
            <a:pPr marL="12700" marR="5080">
              <a:lnSpc>
                <a:spcPts val="3529"/>
              </a:lnSpc>
              <a:spcBef>
                <a:spcPts val="105"/>
              </a:spcBef>
            </a:pPr>
            <a:r>
              <a:rPr lang="tr-TR" sz="1800" dirty="0">
                <a:latin typeface="Agency FB" panose="020B0503020202020204" pitchFamily="34" charset="0"/>
                <a:cs typeface="Calibri"/>
              </a:rPr>
              <a:t>Bu</a:t>
            </a:r>
            <a:r>
              <a:rPr lang="tr-TR" sz="18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0" dirty="0">
                <a:latin typeface="Agency FB" panose="020B0503020202020204" pitchFamily="34" charset="0"/>
                <a:cs typeface="Calibri"/>
              </a:rPr>
              <a:t>yüzden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yangınlarda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ilk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dakikalar</a:t>
            </a:r>
            <a:r>
              <a:rPr lang="tr-TR" sz="1800" spc="-11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hatta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saniyeler </a:t>
            </a:r>
            <a:r>
              <a:rPr lang="tr-TR" sz="1800" dirty="0">
                <a:latin typeface="Agency FB" panose="020B0503020202020204" pitchFamily="34" charset="0"/>
                <a:cs typeface="Calibri"/>
              </a:rPr>
              <a:t>çok</a:t>
            </a:r>
            <a:r>
              <a:rPr lang="tr-TR" sz="1800" spc="-13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önemlidir.</a:t>
            </a:r>
            <a:endParaRPr lang="tr-TR" sz="18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ts val="3565"/>
              </a:lnSpc>
              <a:spcBef>
                <a:spcPts val="565"/>
              </a:spcBef>
            </a:pPr>
            <a:r>
              <a:rPr lang="tr-TR" sz="1800" spc="-10" dirty="0">
                <a:latin typeface="Agency FB" panose="020B0503020202020204" pitchFamily="34" charset="0"/>
                <a:cs typeface="Calibri"/>
              </a:rPr>
              <a:t>Yüksek</a:t>
            </a:r>
            <a:r>
              <a:rPr lang="tr-TR" sz="1800" spc="-14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0" dirty="0">
                <a:latin typeface="Agency FB" panose="020B0503020202020204" pitchFamily="34" charset="0"/>
                <a:cs typeface="Calibri"/>
              </a:rPr>
              <a:t>sıcaklık</a:t>
            </a:r>
            <a:r>
              <a:rPr lang="tr-TR" sz="1800" spc="-13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nedeniyle, susuzluk, solunum</a:t>
            </a:r>
            <a:r>
              <a:rPr lang="tr-TR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alanlarında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30" dirty="0">
                <a:latin typeface="Agency FB" panose="020B0503020202020204" pitchFamily="34" charset="0"/>
                <a:cs typeface="Calibri"/>
              </a:rPr>
              <a:t>yanma, kalp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25" dirty="0">
                <a:latin typeface="Agency FB" panose="020B0503020202020204" pitchFamily="34" charset="0"/>
                <a:cs typeface="Calibri"/>
              </a:rPr>
              <a:t>atışlarında</a:t>
            </a:r>
            <a:r>
              <a:rPr lang="tr-TR" sz="18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artış</a:t>
            </a:r>
            <a:r>
              <a:rPr lang="tr-TR" sz="18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1800" spc="-10" dirty="0">
                <a:latin typeface="Agency FB" panose="020B0503020202020204" pitchFamily="34" charset="0"/>
                <a:cs typeface="Calibri"/>
              </a:rPr>
              <a:t>meydana gelir.</a:t>
            </a:r>
            <a:endParaRPr lang="tr-TR" sz="1800" dirty="0">
              <a:latin typeface="Agency FB" panose="020B0503020202020204" pitchFamily="34" charset="0"/>
              <a:cs typeface="Calibri"/>
            </a:endParaRPr>
          </a:p>
          <a:p>
            <a:pPr marL="12700">
              <a:spcBef>
                <a:spcPts val="100"/>
              </a:spcBef>
            </a:pPr>
            <a:endParaRPr lang="tr-TR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r-TR" sz="1800" dirty="0">
              <a:latin typeface="Calibri"/>
              <a:cs typeface="Calibri"/>
            </a:endParaRPr>
          </a:p>
        </p:txBody>
      </p:sp>
      <p:pic>
        <p:nvPicPr>
          <p:cNvPr id="9" name="Resim 8" descr="kırpıntı çizim, çizim, Çizgi film, taslak içeren bir resim&#10;&#10;Açıklama otomatik olarak oluşturuldu">
            <a:extLst>
              <a:ext uri="{FF2B5EF4-FFF2-40B4-BE49-F238E27FC236}">
                <a16:creationId xmlns:a16="http://schemas.microsoft.com/office/drawing/2014/main" id="{27FC14DD-430D-FEFB-C0C9-FBCCD8169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76" y="5195207"/>
            <a:ext cx="1568824" cy="1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98D0-33E7-803E-3087-784E8A90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DB93739-1160-C49E-E190-9CF52B3D0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B5AA657-F51D-B8FF-CAD4-AB3DF9FE8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6C24A4B-0359-7F44-AFE7-35CC968D4B37}"/>
              </a:ext>
            </a:extLst>
          </p:cNvPr>
          <p:cNvSpPr txBox="1">
            <a:spLocks/>
          </p:cNvSpPr>
          <p:nvPr/>
        </p:nvSpPr>
        <p:spPr>
          <a:xfrm>
            <a:off x="2767732" y="1017781"/>
            <a:ext cx="665653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/>
              <a:t>YANGININ</a:t>
            </a:r>
            <a:r>
              <a:rPr lang="tr-TR" sz="2000" b="1" spc="40" dirty="0"/>
              <a:t> </a:t>
            </a:r>
            <a:r>
              <a:rPr lang="tr-TR" sz="2000" b="1" dirty="0"/>
              <a:t>YARATTIĞI</a:t>
            </a:r>
            <a:r>
              <a:rPr lang="tr-TR" sz="2000" b="1" spc="45" dirty="0"/>
              <a:t> </a:t>
            </a:r>
            <a:r>
              <a:rPr lang="tr-TR" sz="2000" b="1" spc="-10" dirty="0"/>
              <a:t>TEHLİKELER</a:t>
            </a:r>
            <a:endParaRPr lang="tr-TR" sz="2000" b="1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F2CB386-363D-5286-63D6-37E6FC3E7CAA}"/>
              </a:ext>
            </a:extLst>
          </p:cNvPr>
          <p:cNvSpPr txBox="1"/>
          <p:nvPr/>
        </p:nvSpPr>
        <p:spPr>
          <a:xfrm>
            <a:off x="871417" y="2083850"/>
            <a:ext cx="6706870" cy="373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-CAN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KAYIPLARI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-ZEHİRLİ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GAZLAR</a:t>
            </a:r>
            <a:r>
              <a:rPr sz="20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OLUŞUR.CO2,</a:t>
            </a:r>
            <a:r>
              <a:rPr sz="20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CO,</a:t>
            </a:r>
            <a:r>
              <a:rPr sz="20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,CS2,</a:t>
            </a:r>
            <a:r>
              <a:rPr sz="2000"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HCN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-YÜKSEK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MİKTARDA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ISI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ENERJİSİ</a:t>
            </a:r>
            <a:r>
              <a:rPr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AÇIĞA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ÇIKAR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-ÇÖKME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TEHLİKELERİ;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Yapı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malzemelerinde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tahribat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gency FB" panose="020B0503020202020204" pitchFamily="34" charset="0"/>
                <a:cs typeface="Calibri"/>
              </a:rPr>
              <a:t>-ELEKTRİK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TEHLİKELERİ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gency FB" panose="020B0503020202020204" pitchFamily="34" charset="0"/>
                <a:cs typeface="Calibri"/>
              </a:rPr>
              <a:t>-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PATLAMALAR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-NÜKLEER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TEHLİKELER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Resim 4" descr="sanat, çizgi film, resim, bina içeren bir resim&#10;&#10;Açıklama otomatik olarak oluşturuldu">
            <a:extLst>
              <a:ext uri="{FF2B5EF4-FFF2-40B4-BE49-F238E27FC236}">
                <a16:creationId xmlns:a16="http://schemas.microsoft.com/office/drawing/2014/main" id="{F948FA6E-D8F2-1609-8404-95CA5B6D9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66" y="4654681"/>
            <a:ext cx="2757767" cy="19930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Resim 8" descr="insan yüzü, giyim, resim, kişi, şahıs içeren bir resim">
            <a:extLst>
              <a:ext uri="{FF2B5EF4-FFF2-40B4-BE49-F238E27FC236}">
                <a16:creationId xmlns:a16="http://schemas.microsoft.com/office/drawing/2014/main" id="{B6E2DFCA-9A9F-3CBB-694C-039A9F64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68" y="4728005"/>
            <a:ext cx="2465610" cy="19909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12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B2663-CF32-9D87-7C3A-C31D5C7C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04A89CF-D4F9-5B8C-A02F-7C476CFEA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CAD7226-B52F-E119-E0AF-60D3864F2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B22A4C54-104E-A5FB-07A4-7E992127D22C}"/>
              </a:ext>
            </a:extLst>
          </p:cNvPr>
          <p:cNvSpPr txBox="1">
            <a:spLocks/>
          </p:cNvSpPr>
          <p:nvPr/>
        </p:nvSpPr>
        <p:spPr>
          <a:xfrm>
            <a:off x="4046619" y="914400"/>
            <a:ext cx="409876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ACİL</a:t>
            </a:r>
            <a:r>
              <a:rPr lang="tr-TR" sz="2000" b="1" spc="315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DURUM</a:t>
            </a:r>
            <a:r>
              <a:rPr lang="tr-TR" sz="2000" b="1" spc="31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EKİBİ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99EFC64-892C-7E44-7AB9-2C8D9C258548}"/>
              </a:ext>
            </a:extLst>
          </p:cNvPr>
          <p:cNvSpPr txBox="1"/>
          <p:nvPr/>
        </p:nvSpPr>
        <p:spPr>
          <a:xfrm>
            <a:off x="2340524" y="1885875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latin typeface="Agency FB" panose="020B0503020202020204" pitchFamily="34" charset="0"/>
              </a:rPr>
              <a:t>SÖNDÜRME EKİBİ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CEB5720-790E-AE5C-BD0F-FB414AAAADB4}"/>
              </a:ext>
            </a:extLst>
          </p:cNvPr>
          <p:cNvSpPr txBox="1"/>
          <p:nvPr/>
        </p:nvSpPr>
        <p:spPr>
          <a:xfrm>
            <a:off x="5029731" y="1908767"/>
            <a:ext cx="5491075" cy="366407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49910">
              <a:lnSpc>
                <a:spcPts val="2100"/>
              </a:lnSpc>
              <a:spcBef>
                <a:spcPts val="219"/>
              </a:spcBef>
            </a:pPr>
            <a:r>
              <a:rPr sz="2000" b="1" dirty="0">
                <a:latin typeface="Agency FB" panose="020B0503020202020204" pitchFamily="34" charset="0"/>
                <a:cs typeface="Tahoma"/>
              </a:rPr>
              <a:t>GÖREVİ:</a:t>
            </a:r>
            <a:r>
              <a:rPr lang="tr-TR" sz="2000" b="1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Çıkan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yangına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müdahale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etmek,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yangının</a:t>
            </a:r>
            <a:r>
              <a:rPr lang="tr-TR"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büyümesine</a:t>
            </a:r>
            <a:r>
              <a:rPr lang="tr-TR"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mani</a:t>
            </a:r>
            <a:r>
              <a:rPr lang="tr-TR"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olmak</a:t>
            </a:r>
            <a:r>
              <a:rPr lang="tr-TR"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ve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  <a:p>
            <a:pPr marL="12700">
              <a:lnSpc>
                <a:spcPts val="2039"/>
              </a:lnSpc>
            </a:pPr>
            <a:r>
              <a:rPr lang="tr-TR" sz="2000" dirty="0">
                <a:latin typeface="Agency FB" panose="020B0503020202020204" pitchFamily="34" charset="0"/>
                <a:cs typeface="Tahoma"/>
              </a:rPr>
              <a:t>söndürmekle</a:t>
            </a:r>
            <a:r>
              <a:rPr lang="tr-TR"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görevlidir.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En</a:t>
            </a:r>
            <a:r>
              <a:rPr lang="tr-TR" sz="2000" spc="-3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az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3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kişiden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oluşur.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  <a:p>
            <a:pPr marL="12700" marR="325120">
              <a:lnSpc>
                <a:spcPct val="125000"/>
              </a:lnSpc>
              <a:spcBef>
                <a:spcPts val="1050"/>
              </a:spcBef>
            </a:pPr>
            <a:r>
              <a:rPr sz="2000" b="1" dirty="0">
                <a:latin typeface="Agency FB" panose="020B0503020202020204" pitchFamily="34" charset="0"/>
                <a:cs typeface="Tahoma"/>
              </a:rPr>
              <a:t>GÖREVİ:</a:t>
            </a:r>
            <a:r>
              <a:rPr lang="tr-TR" sz="2000" b="1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Yangın</a:t>
            </a:r>
            <a:r>
              <a:rPr lang="tr-TR"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lang="tr-TR"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diğer</a:t>
            </a:r>
            <a:r>
              <a:rPr lang="tr-TR" sz="2000" spc="-3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acil</a:t>
            </a:r>
            <a:r>
              <a:rPr lang="tr-TR"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durumlarda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can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mal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kurtarma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işlerini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yapmakla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görevlidir.</a:t>
            </a:r>
            <a:r>
              <a:rPr lang="tr-TR" sz="2000" spc="-4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en</a:t>
            </a:r>
            <a:r>
              <a:rPr lang="tr-TR"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az</a:t>
            </a:r>
            <a:r>
              <a:rPr lang="tr-TR"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3</a:t>
            </a:r>
            <a:r>
              <a:rPr lang="tr-TR" sz="2000" spc="-4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kişiden</a:t>
            </a:r>
            <a:r>
              <a:rPr lang="tr-TR"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oluşur.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 marR="614680">
              <a:lnSpc>
                <a:spcPts val="2100"/>
              </a:lnSpc>
            </a:pPr>
            <a:r>
              <a:rPr sz="2000" b="1" spc="-10" dirty="0">
                <a:latin typeface="Agency FB" panose="020B0503020202020204" pitchFamily="34" charset="0"/>
                <a:cs typeface="Tahoma"/>
              </a:rPr>
              <a:t>GÖREVİ:</a:t>
            </a:r>
            <a:r>
              <a:rPr lang="tr-TR" sz="2000" b="1" spc="-1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Değerli</a:t>
            </a:r>
            <a:r>
              <a:rPr lang="tr-TR"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evrak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 malzemeleri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korumakla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yangın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nedeniyle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ortaya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çıkması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muhtemel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panik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kargaşayı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  <a:p>
            <a:pPr marL="12700">
              <a:lnSpc>
                <a:spcPts val="2039"/>
              </a:lnSpc>
            </a:pPr>
            <a:r>
              <a:rPr lang="tr-TR" sz="2000" dirty="0">
                <a:latin typeface="Agency FB" panose="020B0503020202020204" pitchFamily="34" charset="0"/>
                <a:cs typeface="Tahoma"/>
              </a:rPr>
              <a:t>önlemekle</a:t>
            </a:r>
            <a:r>
              <a:rPr lang="tr-TR"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görevlidir.</a:t>
            </a:r>
            <a:r>
              <a:rPr lang="tr-TR" sz="2000" spc="-6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en</a:t>
            </a:r>
            <a:r>
              <a:rPr lang="tr-TR"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az</a:t>
            </a:r>
            <a:r>
              <a:rPr lang="tr-TR" sz="2000" spc="-6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2kişidenoluşur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000" b="1" dirty="0">
                <a:latin typeface="Agency FB" panose="020B0503020202020204" pitchFamily="34" charset="0"/>
                <a:cs typeface="Tahoma"/>
              </a:rPr>
              <a:t>GÖREVİ:</a:t>
            </a:r>
            <a:r>
              <a:rPr lang="tr-TR" sz="2000" b="1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Yangın</a:t>
            </a:r>
            <a:r>
              <a:rPr lang="tr-TR" sz="2000" spc="-7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bölgesinden</a:t>
            </a:r>
            <a:r>
              <a:rPr lang="tr-TR"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yaralı</a:t>
            </a:r>
            <a:r>
              <a:rPr lang="tr-TR"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olarak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  <a:p>
            <a:pPr marL="12700" marR="19685">
              <a:lnSpc>
                <a:spcPct val="99000"/>
              </a:lnSpc>
              <a:spcBef>
                <a:spcPts val="560"/>
              </a:spcBef>
            </a:pPr>
            <a:r>
              <a:rPr lang="tr-TR" sz="2000" dirty="0">
                <a:latin typeface="Agency FB" panose="020B0503020202020204" pitchFamily="34" charset="0"/>
                <a:cs typeface="Tahoma"/>
              </a:rPr>
              <a:t>çıkarılan</a:t>
            </a:r>
            <a:r>
              <a:rPr lang="tr-TR" sz="2000" spc="-7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insanlara</a:t>
            </a:r>
            <a:r>
              <a:rPr lang="tr-TR" sz="2000" spc="-6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ilk</a:t>
            </a:r>
            <a:r>
              <a:rPr lang="tr-TR" sz="2000" spc="-6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tıbbi</a:t>
            </a:r>
            <a:r>
              <a:rPr lang="tr-TR" sz="2000" spc="-5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müdahaleyi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yapıp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yakın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sağlık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kuruluşuna</a:t>
            </a:r>
            <a:r>
              <a:rPr lang="tr-TR"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sevk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eder.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en</a:t>
            </a:r>
            <a:r>
              <a:rPr lang="tr-TR" sz="2000" spc="-35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az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2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kişiden</a:t>
            </a:r>
            <a:r>
              <a:rPr lang="tr-TR"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oluşur.</a:t>
            </a:r>
            <a:endParaRPr lang="tr-TR" sz="2000" dirty="0">
              <a:latin typeface="Agency FB" panose="020B0503020202020204" pitchFamily="34" charset="0"/>
              <a:cs typeface="Tahoma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2CD0ECF-58CC-47A4-CBD3-A8F6A05D5E5F}"/>
              </a:ext>
            </a:extLst>
          </p:cNvPr>
          <p:cNvSpPr txBox="1"/>
          <p:nvPr/>
        </p:nvSpPr>
        <p:spPr>
          <a:xfrm>
            <a:off x="2340524" y="2847598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latin typeface="Agency FB" panose="020B0503020202020204" pitchFamily="34" charset="0"/>
              </a:rPr>
              <a:t>KURTARMA EKİBİ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FE56D40-565B-C58F-F988-9875FF9EB489}"/>
              </a:ext>
            </a:extLst>
          </p:cNvPr>
          <p:cNvSpPr txBox="1"/>
          <p:nvPr/>
        </p:nvSpPr>
        <p:spPr>
          <a:xfrm>
            <a:off x="2337113" y="3809321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latin typeface="Agency FB" panose="020B0503020202020204" pitchFamily="34" charset="0"/>
              </a:rPr>
              <a:t>KORUMA EKİBİ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8FAE6E2-F106-CDA3-5899-F086E203AD82}"/>
              </a:ext>
            </a:extLst>
          </p:cNvPr>
          <p:cNvSpPr txBox="1"/>
          <p:nvPr/>
        </p:nvSpPr>
        <p:spPr>
          <a:xfrm>
            <a:off x="2340524" y="507626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latin typeface="Agency FB" panose="020B0503020202020204" pitchFamily="34" charset="0"/>
              </a:rPr>
              <a:t>İLK YARDIM EKİBİ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7280659F-8EAB-932D-1AF4-F24B1CFFD503}"/>
              </a:ext>
            </a:extLst>
          </p:cNvPr>
          <p:cNvSpPr/>
          <p:nvPr/>
        </p:nvSpPr>
        <p:spPr>
          <a:xfrm>
            <a:off x="4520725" y="2025353"/>
            <a:ext cx="384561" cy="260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E7E02F3E-C712-7E85-38E5-A8A2205674A6}"/>
              </a:ext>
            </a:extLst>
          </p:cNvPr>
          <p:cNvSpPr/>
          <p:nvPr/>
        </p:nvSpPr>
        <p:spPr>
          <a:xfrm>
            <a:off x="4518133" y="2987076"/>
            <a:ext cx="384561" cy="260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FB11BDE8-BEDF-3941-69C8-C0D6DB881693}"/>
              </a:ext>
            </a:extLst>
          </p:cNvPr>
          <p:cNvSpPr/>
          <p:nvPr/>
        </p:nvSpPr>
        <p:spPr>
          <a:xfrm>
            <a:off x="4514966" y="3948799"/>
            <a:ext cx="384561" cy="260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k: Sağ 13">
            <a:extLst>
              <a:ext uri="{FF2B5EF4-FFF2-40B4-BE49-F238E27FC236}">
                <a16:creationId xmlns:a16="http://schemas.microsoft.com/office/drawing/2014/main" id="{0EE5C1C3-D24D-30CE-056B-8733D65AE3ED}"/>
              </a:ext>
            </a:extLst>
          </p:cNvPr>
          <p:cNvSpPr/>
          <p:nvPr/>
        </p:nvSpPr>
        <p:spPr>
          <a:xfrm>
            <a:off x="4509568" y="5238196"/>
            <a:ext cx="384561" cy="260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422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C364-10B3-034A-5AAA-CB94A4C3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3823612-56AB-D1C5-44F1-D845E956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13F7171-BABE-ABC2-47E6-E475596B2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6FF27EF-96F3-E0F3-C43C-8E3AA4FD938E}"/>
              </a:ext>
            </a:extLst>
          </p:cNvPr>
          <p:cNvSpPr txBox="1"/>
          <p:nvPr/>
        </p:nvSpPr>
        <p:spPr>
          <a:xfrm>
            <a:off x="2945301" y="914400"/>
            <a:ext cx="57714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j-lt"/>
                <a:cs typeface="Calibri"/>
              </a:rPr>
              <a:t>YANGIN</a:t>
            </a:r>
            <a:r>
              <a:rPr sz="2000" b="1" spc="-70" dirty="0">
                <a:latin typeface="+mj-lt"/>
                <a:cs typeface="Calibri"/>
              </a:rPr>
              <a:t> </a:t>
            </a:r>
            <a:r>
              <a:rPr sz="2000" b="1" dirty="0">
                <a:latin typeface="+mj-lt"/>
                <a:cs typeface="Calibri"/>
              </a:rPr>
              <a:t>ÖNLEYİCİ</a:t>
            </a:r>
            <a:r>
              <a:rPr sz="2000" b="1" spc="-70" dirty="0">
                <a:latin typeface="+mj-lt"/>
                <a:cs typeface="Calibri"/>
              </a:rPr>
              <a:t> </a:t>
            </a:r>
            <a:r>
              <a:rPr sz="2000" b="1" spc="-10" dirty="0">
                <a:latin typeface="+mj-lt"/>
                <a:cs typeface="Calibri"/>
              </a:rPr>
              <a:t>TEDBİRLER</a:t>
            </a:r>
            <a:endParaRPr sz="2000" dirty="0">
              <a:latin typeface="+mj-lt"/>
              <a:cs typeface="Calibri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B59A380-8E90-C393-52E8-2A202BD18EAE}"/>
              </a:ext>
            </a:extLst>
          </p:cNvPr>
          <p:cNvSpPr txBox="1"/>
          <p:nvPr/>
        </p:nvSpPr>
        <p:spPr>
          <a:xfrm>
            <a:off x="1120904" y="2184501"/>
            <a:ext cx="5789295" cy="661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z="2000" spc="-25" dirty="0">
                <a:latin typeface="Agency FB" panose="020B0503020202020204" pitchFamily="34" charset="0"/>
                <a:cs typeface="Calibri"/>
              </a:rPr>
              <a:t>2)Yangının</a:t>
            </a:r>
            <a:r>
              <a:rPr sz="20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erken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fark</a:t>
            </a:r>
            <a:r>
              <a:rPr sz="20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edilmesi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için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otomatik yangın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ihbar</a:t>
            </a:r>
            <a:r>
              <a:rPr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alarm</a:t>
            </a:r>
            <a:r>
              <a:rPr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sistemleri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konulmalı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2DBEBD6A-2010-7E4A-713B-A056B61FFF8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7291" y="5216753"/>
            <a:ext cx="2694709" cy="15862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761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105B-7BC0-D0C6-46A8-F67C83DC7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8FEB4C9-1960-82A4-9FBF-10E3FED5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31" y="1505873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5AB597F-A96B-78A2-0975-7D2E79CE0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5D7AB919-B687-007D-D52A-DFB65CA8EC19}"/>
              </a:ext>
            </a:extLst>
          </p:cNvPr>
          <p:cNvSpPr txBox="1">
            <a:spLocks/>
          </p:cNvSpPr>
          <p:nvPr/>
        </p:nvSpPr>
        <p:spPr>
          <a:xfrm>
            <a:off x="2761129" y="695269"/>
            <a:ext cx="6669742" cy="686796"/>
          </a:xfrm>
          <a:prstGeom prst="rect">
            <a:avLst/>
          </a:prstGeom>
        </p:spPr>
        <p:txBody>
          <a:bodyPr vert="horz" wrap="square" lIns="0" tIns="37535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0993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YANGIN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ÖNLEYİCİ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TEDBİRLER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870F236-2401-83AF-05BA-66A43E969AC4}"/>
              </a:ext>
            </a:extLst>
          </p:cNvPr>
          <p:cNvSpPr txBox="1"/>
          <p:nvPr/>
        </p:nvSpPr>
        <p:spPr>
          <a:xfrm>
            <a:off x="1165251" y="2340946"/>
            <a:ext cx="6484620" cy="3958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480"/>
              </a:spcBef>
            </a:pPr>
            <a:r>
              <a:rPr sz="2000" spc="-20" dirty="0">
                <a:latin typeface="Agency FB" panose="020B0503020202020204" pitchFamily="34" charset="0"/>
                <a:cs typeface="Calibri"/>
              </a:rPr>
              <a:t>3)Tahliye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yolları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belirlenmeli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ve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işaretlendirilmeli, 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ışıklandırmalar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yapılmalı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CC387CE-D736-4DF6-2886-55A47F2163B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1406" y="5145741"/>
            <a:ext cx="2523565" cy="1620930"/>
          </a:xfrm>
          <a:prstGeom prst="snip2DiagRect">
            <a:avLst>
              <a:gd name="adj1" fmla="val 10356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377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270B-F686-AB0E-3CB8-8EDB786D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DEDD029-458F-092E-FCAF-78A4F1FC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D35092-8FE0-8DC3-961F-BF2C0A0E7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05965E56-B72C-2695-469E-73BE2775F482}"/>
              </a:ext>
            </a:extLst>
          </p:cNvPr>
          <p:cNvSpPr txBox="1">
            <a:spLocks/>
          </p:cNvSpPr>
          <p:nvPr/>
        </p:nvSpPr>
        <p:spPr>
          <a:xfrm>
            <a:off x="4374038" y="1024880"/>
            <a:ext cx="344392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Acil</a:t>
            </a:r>
            <a:r>
              <a:rPr lang="tr-TR" sz="2000" b="1" spc="-4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Çıkış</a:t>
            </a:r>
            <a:r>
              <a:rPr lang="tr-TR" sz="2000" b="1" spc="-3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Kapıları   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DE503ADC-0373-00DA-F34A-08C0EF7FF06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6687" y="1776738"/>
            <a:ext cx="4238624" cy="42386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07491C9-1900-01C8-DFFA-011EB13A3B1C}"/>
              </a:ext>
            </a:extLst>
          </p:cNvPr>
          <p:cNvSpPr txBox="1"/>
          <p:nvPr/>
        </p:nvSpPr>
        <p:spPr>
          <a:xfrm>
            <a:off x="2074861" y="6201080"/>
            <a:ext cx="80422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gency FB" panose="020B0503020202020204" pitchFamily="34" charset="0"/>
                <a:cs typeface="Calibri"/>
              </a:rPr>
              <a:t>Herhangi</a:t>
            </a:r>
            <a:r>
              <a:rPr b="1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bir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açık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alana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yada</a:t>
            </a:r>
            <a:r>
              <a:rPr b="1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yangın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tahliye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merdivenlerine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dirty="0">
                <a:latin typeface="Agency FB" panose="020B0503020202020204" pitchFamily="34" charset="0"/>
                <a:cs typeface="Calibri"/>
              </a:rPr>
              <a:t>açılan</a:t>
            </a:r>
            <a:r>
              <a:rPr b="1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b="1" spc="-10" dirty="0">
                <a:latin typeface="Agency FB" panose="020B0503020202020204" pitchFamily="34" charset="0"/>
                <a:cs typeface="Calibri"/>
              </a:rPr>
              <a:t>kapılardır.</a:t>
            </a:r>
            <a:endParaRPr dirty="0">
              <a:latin typeface="Agency FB" panose="020B05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93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32" y="1561075"/>
            <a:ext cx="1750780" cy="535212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0B1E861-8195-AF25-0295-677159BC0BA6}"/>
              </a:ext>
            </a:extLst>
          </p:cNvPr>
          <p:cNvSpPr txBox="1"/>
          <p:nvPr/>
        </p:nvSpPr>
        <p:spPr>
          <a:xfrm>
            <a:off x="871417" y="116096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latin typeface="Agency FB" panose="020B0503020202020204" pitchFamily="34" charset="0"/>
              </a:rPr>
              <a:t>İÇERİK</a:t>
            </a:r>
            <a:r>
              <a:rPr lang="tr-TR" dirty="0"/>
              <a:t> 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17C39CB-2BE4-2E15-D114-F0794EB68D00}"/>
              </a:ext>
            </a:extLst>
          </p:cNvPr>
          <p:cNvSpPr txBox="1"/>
          <p:nvPr/>
        </p:nvSpPr>
        <p:spPr>
          <a:xfrm>
            <a:off x="503948" y="2011362"/>
            <a:ext cx="7388225" cy="10819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30090">
              <a:lnSpc>
                <a:spcPct val="115199"/>
              </a:lnSpc>
              <a:spcBef>
                <a:spcPts val="100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YANMA</a:t>
            </a:r>
            <a:r>
              <a:rPr sz="2000" spc="37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NEDİR</a:t>
            </a:r>
            <a:r>
              <a:rPr sz="2000" spc="3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?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YANGIN</a:t>
            </a:r>
            <a:r>
              <a:rPr sz="2000" spc="3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NEDİR</a:t>
            </a:r>
            <a:r>
              <a:rPr sz="2000" spc="3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?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latin typeface="Agency FB" panose="020B0503020202020204" pitchFamily="34" charset="0"/>
                <a:cs typeface="Calibri"/>
              </a:rPr>
              <a:t>YANGIN</a:t>
            </a:r>
            <a:r>
              <a:rPr sz="2000" spc="3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ÇEŞİTLERİ</a:t>
            </a:r>
            <a:r>
              <a:rPr sz="2000" spc="3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50" dirty="0">
                <a:latin typeface="Agency FB" panose="020B0503020202020204" pitchFamily="34" charset="0"/>
                <a:cs typeface="Calibri"/>
              </a:rPr>
              <a:t>NELERDİR</a:t>
            </a:r>
            <a:r>
              <a:rPr sz="2000" spc="3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?</a:t>
            </a:r>
            <a:endParaRPr sz="2000" dirty="0">
              <a:latin typeface="Agency FB" panose="020B0503020202020204" pitchFamily="34" charset="0"/>
              <a:cs typeface="Calibri"/>
            </a:endParaRPr>
          </a:p>
          <a:p>
            <a:pPr marL="12700" marR="5080">
              <a:lnSpc>
                <a:spcPct val="115199"/>
              </a:lnSpc>
            </a:pPr>
            <a:r>
              <a:rPr sz="2000" spc="50" dirty="0">
                <a:latin typeface="Agency FB" panose="020B0503020202020204" pitchFamily="34" charset="0"/>
                <a:cs typeface="Calibri"/>
              </a:rPr>
              <a:t>YANGININ</a:t>
            </a:r>
            <a:r>
              <a:rPr sz="2000" spc="20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ÇIKMA</a:t>
            </a:r>
            <a:r>
              <a:rPr sz="2000" spc="2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50" dirty="0">
                <a:latin typeface="Agency FB" panose="020B0503020202020204" pitchFamily="34" charset="0"/>
                <a:cs typeface="Calibri"/>
              </a:rPr>
              <a:t>NEDENLERİ</a:t>
            </a:r>
            <a:r>
              <a:rPr sz="2000" spc="20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50" dirty="0">
                <a:latin typeface="Agency FB" panose="020B0503020202020204" pitchFamily="34" charset="0"/>
                <a:cs typeface="Calibri"/>
              </a:rPr>
              <a:t>NELERDİR</a:t>
            </a:r>
            <a:r>
              <a:rPr sz="2000" spc="204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?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YANGIN</a:t>
            </a:r>
            <a:r>
              <a:rPr sz="2000" spc="21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45" dirty="0">
                <a:latin typeface="Agency FB" panose="020B0503020202020204" pitchFamily="34" charset="0"/>
                <a:cs typeface="Calibri"/>
              </a:rPr>
              <a:t>SÖNDÜRME</a:t>
            </a:r>
            <a:r>
              <a:rPr sz="2000" spc="2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50" dirty="0">
                <a:latin typeface="Agency FB" panose="020B0503020202020204" pitchFamily="34" charset="0"/>
                <a:cs typeface="Calibri"/>
              </a:rPr>
              <a:t>USULLERİ</a:t>
            </a:r>
            <a:r>
              <a:rPr sz="2000" spc="2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50" dirty="0">
                <a:latin typeface="Agency FB" panose="020B0503020202020204" pitchFamily="34" charset="0"/>
                <a:cs typeface="Calibri"/>
              </a:rPr>
              <a:t>NELERDİR</a:t>
            </a:r>
            <a:r>
              <a:rPr sz="2000" spc="22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50" dirty="0">
                <a:latin typeface="Agency FB" panose="020B0503020202020204" pitchFamily="34" charset="0"/>
                <a:cs typeface="Calibri"/>
              </a:rPr>
              <a:t>?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E224B21-07B3-2C83-0D7B-A55741ED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977" t="33271" r="45958" b="37321"/>
          <a:stretch/>
        </p:blipFill>
        <p:spPr>
          <a:xfrm>
            <a:off x="7973224" y="4671657"/>
            <a:ext cx="4153257" cy="20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EEDD-49B6-E44E-9161-1E499B08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EF0365E-E803-5075-4B6B-0368BD8F3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13A7222-404D-62AB-46B2-E40139838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5068CF3A-45E0-F400-412F-56CE862E9A4A}"/>
              </a:ext>
            </a:extLst>
          </p:cNvPr>
          <p:cNvSpPr txBox="1">
            <a:spLocks/>
          </p:cNvSpPr>
          <p:nvPr/>
        </p:nvSpPr>
        <p:spPr>
          <a:xfrm>
            <a:off x="4234343" y="792902"/>
            <a:ext cx="372331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Yangın</a:t>
            </a:r>
            <a:r>
              <a:rPr lang="tr-TR" sz="2000" b="1" spc="-5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Merdiveni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C554174-8898-82BE-C8C5-44A5CAAEDCC3}"/>
              </a:ext>
            </a:extLst>
          </p:cNvPr>
          <p:cNvSpPr txBox="1"/>
          <p:nvPr/>
        </p:nvSpPr>
        <p:spPr>
          <a:xfrm>
            <a:off x="1165251" y="1982771"/>
            <a:ext cx="7235799" cy="1640641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383540">
              <a:lnSpc>
                <a:spcPts val="3300"/>
              </a:lnSpc>
              <a:spcBef>
                <a:spcPts val="254"/>
              </a:spcBef>
            </a:pPr>
            <a:r>
              <a:rPr dirty="0">
                <a:latin typeface="Agency FB" panose="020B0503020202020204" pitchFamily="34" charset="0"/>
                <a:cs typeface="Calibri"/>
              </a:rPr>
              <a:t>Yangın</a:t>
            </a:r>
            <a:r>
              <a:rPr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durumunda</a:t>
            </a:r>
            <a:r>
              <a:rPr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binada </a:t>
            </a:r>
            <a:r>
              <a:rPr dirty="0">
                <a:latin typeface="Agency FB" panose="020B0503020202020204" pitchFamily="34" charset="0"/>
                <a:cs typeface="Calibri"/>
              </a:rPr>
              <a:t>bulunan</a:t>
            </a:r>
            <a:r>
              <a:rPr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insanların</a:t>
            </a:r>
            <a:r>
              <a:rPr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güvenli</a:t>
            </a:r>
            <a:r>
              <a:rPr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spc="-25" dirty="0">
                <a:latin typeface="Agency FB" panose="020B0503020202020204" pitchFamily="34" charset="0"/>
                <a:cs typeface="Calibri"/>
              </a:rPr>
              <a:t>bir </a:t>
            </a:r>
            <a:r>
              <a:rPr dirty="0" err="1">
                <a:latin typeface="Agency FB" panose="020B0503020202020204" pitchFamily="34" charset="0"/>
                <a:cs typeface="Calibri"/>
              </a:rPr>
              <a:t>şekilde</a:t>
            </a:r>
            <a:r>
              <a:rPr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tahliyesini</a:t>
            </a:r>
            <a:r>
              <a:rPr lang="tr-TR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 err="1">
                <a:latin typeface="Agency FB" panose="020B0503020202020204" pitchFamily="34" charset="0"/>
                <a:cs typeface="Calibri"/>
              </a:rPr>
              <a:t>sağlamak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amacıyla,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yangına </a:t>
            </a:r>
            <a:r>
              <a:rPr dirty="0">
                <a:latin typeface="Agency FB" panose="020B0503020202020204" pitchFamily="34" charset="0"/>
                <a:cs typeface="Calibri"/>
              </a:rPr>
              <a:t>en</a:t>
            </a:r>
            <a:r>
              <a:rPr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az</a:t>
            </a:r>
            <a:r>
              <a:rPr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1</a:t>
            </a:r>
            <a:r>
              <a:rPr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saat</a:t>
            </a:r>
            <a:r>
              <a:rPr spc="-10" dirty="0">
                <a:latin typeface="Agency FB" panose="020B0503020202020204" pitchFamily="34" charset="0"/>
                <a:cs typeface="Calibri"/>
              </a:rPr>
              <a:t> dayanabilecek</a:t>
            </a:r>
            <a:endParaRPr dirty="0">
              <a:latin typeface="Agency FB" panose="020B0503020202020204" pitchFamily="34" charset="0"/>
              <a:cs typeface="Calibri"/>
            </a:endParaRPr>
          </a:p>
          <a:p>
            <a:pPr marL="12700">
              <a:lnSpc>
                <a:spcPts val="3110"/>
              </a:lnSpc>
            </a:pPr>
            <a:r>
              <a:rPr dirty="0">
                <a:latin typeface="Agency FB" panose="020B0503020202020204" pitchFamily="34" charset="0"/>
                <a:cs typeface="Calibri"/>
              </a:rPr>
              <a:t>nitelikteki</a:t>
            </a:r>
            <a:r>
              <a:rPr spc="-7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malzemeden</a:t>
            </a:r>
            <a:r>
              <a:rPr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 err="1">
                <a:latin typeface="Agency FB" panose="020B0503020202020204" pitchFamily="34" charset="0"/>
                <a:cs typeface="Calibri"/>
              </a:rPr>
              <a:t>yapılan</a:t>
            </a:r>
            <a:r>
              <a:rPr spc="-10" dirty="0">
                <a:latin typeface="Agency FB" panose="020B0503020202020204" pitchFamily="34" charset="0"/>
                <a:cs typeface="Calibri"/>
              </a:rPr>
              <a:t>,</a:t>
            </a:r>
            <a:r>
              <a:rPr lang="tr-TR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 err="1">
                <a:latin typeface="Agency FB" panose="020B0503020202020204" pitchFamily="34" charset="0"/>
                <a:cs typeface="Calibri"/>
              </a:rPr>
              <a:t>kaçış</a:t>
            </a:r>
            <a:r>
              <a:rPr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koridorlarına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ve</a:t>
            </a:r>
            <a:r>
              <a:rPr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çatıdan </a:t>
            </a:r>
            <a:r>
              <a:rPr dirty="0">
                <a:latin typeface="Agency FB" panose="020B0503020202020204" pitchFamily="34" charset="0"/>
                <a:cs typeface="Calibri"/>
              </a:rPr>
              <a:t>zemine</a:t>
            </a:r>
            <a:r>
              <a:rPr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irtibatlı, </a:t>
            </a:r>
            <a:r>
              <a:rPr dirty="0">
                <a:latin typeface="Agency FB" panose="020B0503020202020204" pitchFamily="34" charset="0"/>
                <a:cs typeface="Calibri"/>
              </a:rPr>
              <a:t>yönetmeliklerde</a:t>
            </a:r>
            <a:r>
              <a:rPr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belirtilen </a:t>
            </a:r>
            <a:r>
              <a:rPr dirty="0">
                <a:latin typeface="Agency FB" panose="020B0503020202020204" pitchFamily="34" charset="0"/>
                <a:cs typeface="Calibri"/>
              </a:rPr>
              <a:t>özelliklere</a:t>
            </a:r>
            <a:r>
              <a:rPr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dirty="0">
                <a:latin typeface="Agency FB" panose="020B0503020202020204" pitchFamily="34" charset="0"/>
                <a:cs typeface="Calibri"/>
              </a:rPr>
              <a:t>sahip</a:t>
            </a:r>
            <a:r>
              <a:rPr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spc="-10" dirty="0">
                <a:latin typeface="Agency FB" panose="020B0503020202020204" pitchFamily="34" charset="0"/>
                <a:cs typeface="Calibri"/>
              </a:rPr>
              <a:t>merdivenlerdir.</a:t>
            </a:r>
            <a:endParaRPr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1C4494EC-D327-A3A0-BDB6-214ED7700B5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3931" y="4265200"/>
            <a:ext cx="2757407" cy="25189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098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F506-D8CD-6EFC-E06B-19B70D8B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8C49733-D808-17E2-AC43-E599E63B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4CD6879-AA3A-6024-37D6-9E02A6F13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CBA822BB-8C73-69CF-BFFE-1C8A4574BEC2}"/>
              </a:ext>
            </a:extLst>
          </p:cNvPr>
          <p:cNvSpPr txBox="1">
            <a:spLocks/>
          </p:cNvSpPr>
          <p:nvPr/>
        </p:nvSpPr>
        <p:spPr>
          <a:xfrm>
            <a:off x="2690750" y="476139"/>
            <a:ext cx="6810499" cy="785796"/>
          </a:xfrm>
          <a:prstGeom prst="rect">
            <a:avLst/>
          </a:prstGeom>
        </p:spPr>
        <p:txBody>
          <a:bodyPr vert="horz" wrap="square" lIns="0" tIns="47339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YANGIN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ÖNLEYİCİ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TEDBİRLER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E7E9F03-DDDF-A1AF-D535-0F367BB5B3AD}"/>
              </a:ext>
            </a:extLst>
          </p:cNvPr>
          <p:cNvSpPr txBox="1"/>
          <p:nvPr/>
        </p:nvSpPr>
        <p:spPr>
          <a:xfrm>
            <a:off x="1165251" y="2211992"/>
            <a:ext cx="5261610" cy="661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z="2000" spc="-25" dirty="0">
                <a:latin typeface="Agency FB" panose="020B0503020202020204" pitchFamily="34" charset="0"/>
                <a:cs typeface="Calibri"/>
              </a:rPr>
              <a:t>4)Yangının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kontrol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altında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tutulması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için söndürme</a:t>
            </a:r>
            <a:r>
              <a:rPr sz="2000" spc="-8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sistemlerinin</a:t>
            </a:r>
            <a:r>
              <a:rPr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kurulması gerekmektedir.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022A0DD-CD60-17B1-4F6B-2C141413F16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1252" y="5123314"/>
            <a:ext cx="2560748" cy="16450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037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94ED-BFAD-DFED-72FE-CDEF712C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4A02190-47F6-F8B7-28D9-A8C70FBB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03B58AF-1649-5654-ACE6-8F142062D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3F0CFE24-87F7-CCC8-8B21-506919B86543}"/>
              </a:ext>
            </a:extLst>
          </p:cNvPr>
          <p:cNvSpPr txBox="1">
            <a:spLocks/>
          </p:cNvSpPr>
          <p:nvPr/>
        </p:nvSpPr>
        <p:spPr>
          <a:xfrm>
            <a:off x="2690750" y="476139"/>
            <a:ext cx="6810499" cy="785796"/>
          </a:xfrm>
          <a:prstGeom prst="rect">
            <a:avLst/>
          </a:prstGeom>
        </p:spPr>
        <p:txBody>
          <a:bodyPr vert="horz" wrap="square" lIns="0" tIns="47339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YANGIN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ÖNLEYİCİ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TEDBİRLER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09FDD64-AF21-4CBD-EB30-73484FB3319C}"/>
              </a:ext>
            </a:extLst>
          </p:cNvPr>
          <p:cNvSpPr txBox="1"/>
          <p:nvPr/>
        </p:nvSpPr>
        <p:spPr>
          <a:xfrm>
            <a:off x="1165251" y="2094416"/>
            <a:ext cx="5413375" cy="74417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475"/>
              </a:spcBef>
            </a:pPr>
            <a:r>
              <a:rPr lang="tr-TR" sz="2000" dirty="0">
                <a:latin typeface="Agency FB" panose="020B0503020202020204" pitchFamily="34" charset="0"/>
                <a:cs typeface="Calibri"/>
              </a:rPr>
              <a:t>5)</a:t>
            </a:r>
            <a:r>
              <a:rPr lang="tr-TR"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Kaçış</a:t>
            </a:r>
            <a:r>
              <a:rPr lang="tr-TR"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yolları,</a:t>
            </a:r>
            <a:r>
              <a:rPr lang="tr-TR" sz="2000" spc="-9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5" dirty="0">
                <a:latin typeface="Agency FB" panose="020B0503020202020204" pitchFamily="34" charset="0"/>
                <a:cs typeface="Calibri"/>
              </a:rPr>
              <a:t>çıkışların</a:t>
            </a:r>
            <a:r>
              <a:rPr lang="tr-TR"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güvenliği </a:t>
            </a:r>
            <a:r>
              <a:rPr lang="tr-TR" sz="2000" spc="-30" dirty="0">
                <a:latin typeface="Agency FB" panose="020B0503020202020204" pitchFamily="34" charset="0"/>
                <a:cs typeface="Calibri"/>
              </a:rPr>
              <a:t>sağlanmalı, toplanma</a:t>
            </a:r>
            <a:r>
              <a:rPr lang="tr-TR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merkezleri </a:t>
            </a:r>
            <a:r>
              <a:rPr lang="tr-TR" sz="2000" spc="-30" dirty="0">
                <a:latin typeface="Agency FB" panose="020B0503020202020204" pitchFamily="34" charset="0"/>
                <a:cs typeface="Calibri"/>
              </a:rPr>
              <a:t>belirlenmeli, binanın</a:t>
            </a:r>
            <a:r>
              <a:rPr lang="tr-TR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vaziyet</a:t>
            </a:r>
            <a:r>
              <a:rPr lang="tr-TR" sz="2000" spc="-4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planı çıkartılmalı.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EF7496AF-7064-585B-A3F9-4B0B3F0D7B1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8112" y="3222569"/>
            <a:ext cx="4295774" cy="34670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380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BB335-9DD5-36FB-4BE6-861632BB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C55B242-F421-D4DF-DD3B-CFE76B41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6C7253-3DD1-4F2D-87A3-C9EEB6A2A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8FBD2C83-56A2-0C64-002D-7DD11A59A88A}"/>
              </a:ext>
            </a:extLst>
          </p:cNvPr>
          <p:cNvSpPr txBox="1">
            <a:spLocks/>
          </p:cNvSpPr>
          <p:nvPr/>
        </p:nvSpPr>
        <p:spPr>
          <a:xfrm>
            <a:off x="2890776" y="876300"/>
            <a:ext cx="7310500" cy="3445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34260" marR="5080" indent="-2322195">
              <a:lnSpc>
                <a:spcPct val="116100"/>
              </a:lnSpc>
              <a:spcBef>
                <a:spcPts val="95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YANGININ</a:t>
            </a:r>
            <a:r>
              <a:rPr lang="tr-TR" sz="2000" b="1" spc="-8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SÖNDÜRÜLMESİYLE</a:t>
            </a:r>
            <a:r>
              <a:rPr lang="tr-TR" sz="2000" b="1" spc="-8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İLGİLİ ÖNLEMLER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A65BBA-DCF3-DFE5-71BC-435C89ACDEF2}"/>
              </a:ext>
            </a:extLst>
          </p:cNvPr>
          <p:cNvSpPr txBox="1"/>
          <p:nvPr/>
        </p:nvSpPr>
        <p:spPr>
          <a:xfrm>
            <a:off x="1165251" y="2651609"/>
            <a:ext cx="44697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2000" spc="-20" dirty="0">
                <a:latin typeface="Agency FB" panose="020B0503020202020204" pitchFamily="34" charset="0"/>
                <a:cs typeface="Calibri"/>
              </a:rPr>
              <a:t>1)Yangın</a:t>
            </a:r>
            <a:r>
              <a:rPr lang="tr-TR"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söndürme</a:t>
            </a:r>
            <a:r>
              <a:rPr lang="tr-TR" sz="2000" spc="-7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cihazları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57D55175-3B31-1B7F-42FA-B9D4EA805D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0735" y="4724330"/>
            <a:ext cx="2029547" cy="21336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8023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05AA1-008D-525E-5A25-26E9F5BA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FDFEF8E-1BBA-6C1B-96C8-BF03B97B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40736C4-8BA3-A19B-E116-015ACDAB54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4B5A9149-254F-D36C-C79B-D4D3CB243488}"/>
              </a:ext>
            </a:extLst>
          </p:cNvPr>
          <p:cNvSpPr txBox="1">
            <a:spLocks/>
          </p:cNvSpPr>
          <p:nvPr/>
        </p:nvSpPr>
        <p:spPr>
          <a:xfrm>
            <a:off x="2363152" y="893263"/>
            <a:ext cx="746569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2000" b="1" dirty="0">
                <a:latin typeface="Agency FB" panose="020B0503020202020204" pitchFamily="34" charset="0"/>
              </a:rPr>
              <a:t>PORTATİF</a:t>
            </a:r>
            <a:r>
              <a:rPr lang="tr-TR" sz="2000" b="1" spc="-13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YANGIN</a:t>
            </a:r>
            <a:r>
              <a:rPr lang="tr-TR" sz="2000" b="1" spc="-125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SÖNDÜRME</a:t>
            </a:r>
            <a:r>
              <a:rPr lang="tr-TR" sz="2000" b="1" spc="-12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CİHAZLARI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D88444A-085B-43F4-79EB-DA376F6A5B38}"/>
              </a:ext>
            </a:extLst>
          </p:cNvPr>
          <p:cNvSpPr txBox="1"/>
          <p:nvPr/>
        </p:nvSpPr>
        <p:spPr>
          <a:xfrm>
            <a:off x="1165251" y="2535562"/>
            <a:ext cx="6884034" cy="1661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sz="2000" dirty="0">
                <a:latin typeface="Agency FB" panose="020B0503020202020204" pitchFamily="34" charset="0"/>
                <a:cs typeface="Tahoma"/>
              </a:rPr>
              <a:t>İçinde</a:t>
            </a:r>
            <a:r>
              <a:rPr sz="2000" spc="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Taşıdıkları</a:t>
            </a:r>
            <a:r>
              <a:rPr sz="2000" spc="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Maddelerine</a:t>
            </a:r>
            <a:r>
              <a:rPr sz="2000" spc="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Göre: </a:t>
            </a:r>
            <a:r>
              <a:rPr sz="2000" dirty="0">
                <a:latin typeface="Agency FB" panose="020B0503020202020204" pitchFamily="34" charset="0"/>
                <a:cs typeface="Tahoma"/>
              </a:rPr>
              <a:t>Su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İçerikli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Portatif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Söndürücüler.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Köpük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İçerikli </a:t>
            </a:r>
            <a:r>
              <a:rPr sz="2000" dirty="0">
                <a:latin typeface="Agency FB" panose="020B0503020202020204" pitchFamily="34" charset="0"/>
                <a:cs typeface="Tahoma"/>
              </a:rPr>
              <a:t>Portatif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Söndürücüler.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Gaz</a:t>
            </a:r>
            <a:r>
              <a:rPr sz="2000" spc="-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İçerikli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Portatif Söndürücüler.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latin typeface="Agency FB" panose="020B0503020202020204" pitchFamily="34" charset="0"/>
                <a:cs typeface="Tahoma"/>
              </a:rPr>
              <a:t>(Halon</a:t>
            </a:r>
            <a:r>
              <a:rPr sz="2000" spc="-13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Gazı,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Halon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Alternatifi</a:t>
            </a:r>
            <a:r>
              <a:rPr sz="2000" spc="-13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Gazlar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CO2)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000" dirty="0">
                <a:latin typeface="Agency FB" panose="020B0503020202020204" pitchFamily="34" charset="0"/>
                <a:cs typeface="Tahoma"/>
              </a:rPr>
              <a:t>Toz</a:t>
            </a:r>
            <a:r>
              <a:rPr sz="2000" spc="-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İçerikli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Portatif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Söndürücüler</a:t>
            </a:r>
            <a:r>
              <a:rPr sz="2000" spc="-50" dirty="0">
                <a:latin typeface="Agency FB" panose="020B0503020202020204" pitchFamily="34" charset="0"/>
                <a:cs typeface="Tahoma"/>
              </a:rPr>
              <a:t>.</a:t>
            </a:r>
            <a:endParaRPr sz="2000" dirty="0">
              <a:latin typeface="Agency FB" panose="020B0503020202020204" pitchFamily="34" charset="0"/>
              <a:cs typeface="Tahoma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8D6534-62E9-15FE-51C7-D99AB3265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297" t="33334" r="18359" b="13333"/>
          <a:stretch/>
        </p:blipFill>
        <p:spPr>
          <a:xfrm>
            <a:off x="7865478" y="4121047"/>
            <a:ext cx="4196616" cy="26592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B171A09-0605-727F-9C82-15AB751504EF}"/>
              </a:ext>
            </a:extLst>
          </p:cNvPr>
          <p:cNvSpPr txBox="1"/>
          <p:nvPr/>
        </p:nvSpPr>
        <p:spPr>
          <a:xfrm>
            <a:off x="8516471" y="3298122"/>
            <a:ext cx="2206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800" b="1" dirty="0">
                <a:latin typeface="Agency FB" panose="020B0503020202020204" pitchFamily="34" charset="0"/>
              </a:rPr>
              <a:t>SÖNDÜRME</a:t>
            </a:r>
            <a:r>
              <a:rPr lang="tr-TR" sz="1800" b="1" spc="-155" dirty="0">
                <a:latin typeface="Agency FB" panose="020B0503020202020204" pitchFamily="34" charset="0"/>
              </a:rPr>
              <a:t> </a:t>
            </a:r>
            <a:r>
              <a:rPr lang="tr-TR" sz="1800" b="1" spc="-10" dirty="0">
                <a:latin typeface="Agency FB" panose="020B0503020202020204" pitchFamily="34" charset="0"/>
              </a:rPr>
              <a:t>MADDELERİ</a:t>
            </a:r>
            <a:endParaRPr lang="tr-TR" sz="18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64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6283D-690C-8466-D05C-ABD75FE5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B54546B-3612-0BA9-AA90-6D650C5EF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639DCFF-3CC4-18F7-F7B7-B9AA7E073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F58A3D44-C919-BED0-AB53-31A7C17D8658}"/>
              </a:ext>
            </a:extLst>
          </p:cNvPr>
          <p:cNvSpPr txBox="1">
            <a:spLocks/>
          </p:cNvSpPr>
          <p:nvPr/>
        </p:nvSpPr>
        <p:spPr>
          <a:xfrm>
            <a:off x="1738312" y="914400"/>
            <a:ext cx="87153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PORTATİF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YANGIN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SÖNDÜRME</a:t>
            </a:r>
            <a:r>
              <a:rPr lang="tr-TR" sz="2000" b="1" spc="-7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CİHAZLARI</a:t>
            </a:r>
            <a:r>
              <a:rPr lang="tr-TR" sz="2000" b="1" spc="-6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KULLANIRKEN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5819E97B-6D11-5DAF-9597-4CC1C1F0B51C}"/>
              </a:ext>
            </a:extLst>
          </p:cNvPr>
          <p:cNvSpPr txBox="1"/>
          <p:nvPr/>
        </p:nvSpPr>
        <p:spPr>
          <a:xfrm>
            <a:off x="2247582" y="2758838"/>
            <a:ext cx="7696834" cy="18774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06425" indent="-342900">
              <a:lnSpc>
                <a:spcPts val="27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Tahoma"/>
              </a:rPr>
              <a:t>Mührünün</a:t>
            </a:r>
            <a:r>
              <a:rPr sz="2000"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sağlam</a:t>
            </a:r>
            <a:r>
              <a:rPr sz="2000"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olmasına,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570865" marR="508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Tahoma"/>
              </a:rPr>
              <a:t>Manometresi</a:t>
            </a:r>
            <a:r>
              <a:rPr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varsa</a:t>
            </a:r>
            <a:r>
              <a:rPr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ibresinin</a:t>
            </a:r>
            <a:r>
              <a:rPr sz="2000" spc="-3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yeşil</a:t>
            </a:r>
            <a:r>
              <a:rPr sz="2000" spc="-4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45" dirty="0">
                <a:latin typeface="Agency FB" panose="020B0503020202020204" pitchFamily="34" charset="0"/>
                <a:cs typeface="Tahoma"/>
              </a:rPr>
              <a:t>kısımda</a:t>
            </a:r>
            <a:r>
              <a:rPr sz="2000" spc="-3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olmasına,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cihazının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gövdesindeki</a:t>
            </a:r>
            <a:r>
              <a:rPr sz="2000" spc="-1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etiketinden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harf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ve </a:t>
            </a:r>
            <a:r>
              <a:rPr sz="2000" dirty="0">
                <a:latin typeface="Agency FB" panose="020B0503020202020204" pitchFamily="34" charset="0"/>
                <a:cs typeface="Tahoma"/>
              </a:rPr>
              <a:t>şekillerinden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çıkan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yangına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uygun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söndürücü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 err="1">
                <a:latin typeface="Agency FB" panose="020B0503020202020204" pitchFamily="34" charset="0"/>
                <a:cs typeface="Tahoma"/>
              </a:rPr>
              <a:t>olup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olmadığına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,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606425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Tahoma"/>
              </a:rPr>
              <a:t>Etiketi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yırtık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veya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okunamıyorsa</a:t>
            </a:r>
            <a:r>
              <a:rPr sz="2000"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renk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bandından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Tahoma"/>
              </a:rPr>
              <a:t>Yukarıdaki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şartlar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varsa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açık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arazide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rüzgar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 err="1">
                <a:latin typeface="Agency FB" panose="020B0503020202020204" pitchFamily="34" charset="0"/>
                <a:cs typeface="Tahoma"/>
              </a:rPr>
              <a:t>göz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önüne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alındığında</a:t>
            </a:r>
            <a:r>
              <a:rPr sz="2000" spc="-1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yani</a:t>
            </a:r>
            <a:r>
              <a:rPr sz="2000" spc="-1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rüzgarı</a:t>
            </a:r>
            <a:r>
              <a:rPr sz="2000" spc="-16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arkamıza</a:t>
            </a:r>
            <a:r>
              <a:rPr sz="2000" spc="-1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alarak</a:t>
            </a:r>
            <a:r>
              <a:rPr sz="2000" spc="-1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6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söndürme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cihazının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mührü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pimi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çıkartılır.</a:t>
            </a:r>
            <a:endParaRPr sz="2000" dirty="0">
              <a:latin typeface="Agency FB" panose="020B0503020202020204" pitchFamily="34" charset="0"/>
              <a:cs typeface="Tahoma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D0568D5C-B609-371B-E4D2-EE04FD40F04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8237" y="4989618"/>
            <a:ext cx="3390899" cy="17811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813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FB68-BCE8-3BD2-E3E6-DDE13193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8BE7CF4-535F-0B29-0B82-361DD5A21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8F14B55-F41E-E7D0-7E70-AE6245EB4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8C07913-118A-7976-7ABD-64ADA8B63665}"/>
              </a:ext>
            </a:extLst>
          </p:cNvPr>
          <p:cNvSpPr txBox="1"/>
          <p:nvPr/>
        </p:nvSpPr>
        <p:spPr>
          <a:xfrm>
            <a:off x="1165251" y="1663199"/>
            <a:ext cx="7775254" cy="243374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483234" algn="just">
              <a:lnSpc>
                <a:spcPts val="2590"/>
              </a:lnSpc>
              <a:spcBef>
                <a:spcPts val="425"/>
              </a:spcBef>
            </a:pPr>
            <a:r>
              <a:rPr sz="2000" spc="-25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söndüğüne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emin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olunsa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bile</a:t>
            </a:r>
            <a:r>
              <a:rPr sz="2000" spc="-14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15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yerine </a:t>
            </a:r>
            <a:r>
              <a:rPr sz="2000" dirty="0">
                <a:latin typeface="Agency FB" panose="020B0503020202020204" pitchFamily="34" charset="0"/>
                <a:cs typeface="Tahoma"/>
              </a:rPr>
              <a:t>arkanızı</a:t>
            </a:r>
            <a:r>
              <a:rPr sz="2000" spc="-15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dönmeyin</a:t>
            </a:r>
            <a:r>
              <a:rPr sz="2000" spc="-15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kızgın</a:t>
            </a:r>
            <a:r>
              <a:rPr sz="2000" spc="-15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buharlar</a:t>
            </a:r>
            <a:r>
              <a:rPr sz="2000" spc="-15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tekrar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tutuşabilir.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 marR="483234" algn="just">
              <a:lnSpc>
                <a:spcPts val="2550"/>
              </a:lnSpc>
              <a:spcBef>
                <a:spcPts val="520"/>
              </a:spcBef>
            </a:pPr>
            <a:r>
              <a:rPr sz="2000" dirty="0">
                <a:latin typeface="Agency FB" panose="020B0503020202020204" pitchFamily="34" charset="0"/>
                <a:cs typeface="Tahoma"/>
              </a:rPr>
              <a:t>Cihaz</a:t>
            </a:r>
            <a:r>
              <a:rPr sz="2000" spc="-8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çok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kısa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bir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zaman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dahi</a:t>
            </a:r>
            <a:r>
              <a:rPr sz="2000" spc="-8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olsa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kullanılmışsa</a:t>
            </a:r>
            <a:r>
              <a:rPr sz="2000" spc="-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bile </a:t>
            </a:r>
            <a:r>
              <a:rPr sz="2000" dirty="0">
                <a:latin typeface="Agency FB" panose="020B0503020202020204" pitchFamily="34" charset="0"/>
                <a:cs typeface="Tahoma"/>
              </a:rPr>
              <a:t>tekrar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dolum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bakımı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için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ilgili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firmaya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gönderin.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 marR="5080" algn="just">
              <a:lnSpc>
                <a:spcPct val="108100"/>
              </a:lnSpc>
              <a:spcBef>
                <a:spcPts val="5"/>
              </a:spcBef>
            </a:pPr>
            <a:r>
              <a:rPr sz="2000" spc="-25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cihazlarına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75" dirty="0">
                <a:latin typeface="Agency FB" panose="020B0503020202020204" pitchFamily="34" charset="0"/>
                <a:cs typeface="Tahoma"/>
              </a:rPr>
              <a:t>90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45" dirty="0">
                <a:latin typeface="Agency FB" panose="020B0503020202020204" pitchFamily="34" charset="0"/>
                <a:cs typeface="Tahoma"/>
              </a:rPr>
              <a:t>cm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den</a:t>
            </a:r>
            <a:r>
              <a:rPr sz="2000"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yüksek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yerlere asmayın,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herkesin</a:t>
            </a:r>
            <a:r>
              <a:rPr sz="2000"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görebileceği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yerlerde</a:t>
            </a:r>
            <a:r>
              <a:rPr sz="2000"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konumlandırın. Yangın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cihazlarını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yere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sıcak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ortamlara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koymayın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12700" marR="525780">
              <a:lnSpc>
                <a:spcPct val="109400"/>
              </a:lnSpc>
            </a:pPr>
            <a:r>
              <a:rPr sz="2000" spc="-20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cihazlarının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altı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aylık,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yıllık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ve</a:t>
            </a:r>
            <a:r>
              <a:rPr sz="2000"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0" dirty="0" err="1">
                <a:latin typeface="Agency FB" panose="020B0503020202020204" pitchFamily="34" charset="0"/>
                <a:cs typeface="Tahoma"/>
              </a:rPr>
              <a:t>dört</a:t>
            </a:r>
            <a:r>
              <a:rPr sz="2000" spc="-2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yıllık</a:t>
            </a:r>
            <a:r>
              <a:rPr lang="tr-TR" sz="2000" spc="1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bakımlarının</a:t>
            </a:r>
            <a:r>
              <a:rPr sz="2000" spc="1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yapılmasını</a:t>
            </a:r>
            <a:r>
              <a:rPr sz="2000" spc="1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sağlayın.</a:t>
            </a:r>
            <a:endParaRPr sz="2000" dirty="0">
              <a:latin typeface="Agency FB" panose="020B0503020202020204" pitchFamily="34" charset="0"/>
              <a:cs typeface="Tahoma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795DDD6D-5329-15BA-25CC-A8A67493346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1464" y="5029200"/>
            <a:ext cx="3240536" cy="1828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520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CAC99-326C-600F-36F3-31EED6FA4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CBA81A5-6356-7EF4-9C0D-1FD734B5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0A19B39-EE6C-1413-2352-B1879F5991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D6FC1FBD-227F-980C-DB88-9D498036E8A9}"/>
              </a:ext>
            </a:extLst>
          </p:cNvPr>
          <p:cNvSpPr txBox="1">
            <a:spLocks/>
          </p:cNvSpPr>
          <p:nvPr/>
        </p:nvSpPr>
        <p:spPr>
          <a:xfrm>
            <a:off x="1890395" y="850228"/>
            <a:ext cx="84112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sz="4000" b="1" dirty="0">
                <a:latin typeface="Agency FB" panose="020B0503020202020204" pitchFamily="34" charset="0"/>
              </a:rPr>
              <a:t>Yangın</a:t>
            </a:r>
            <a:r>
              <a:rPr lang="tr-TR" sz="4000" b="1" spc="-140" dirty="0">
                <a:latin typeface="Agency FB" panose="020B0503020202020204" pitchFamily="34" charset="0"/>
              </a:rPr>
              <a:t> </a:t>
            </a:r>
            <a:r>
              <a:rPr lang="tr-TR" sz="4000" b="1" dirty="0">
                <a:latin typeface="Agency FB" panose="020B0503020202020204" pitchFamily="34" charset="0"/>
              </a:rPr>
              <a:t>söndürme</a:t>
            </a:r>
            <a:r>
              <a:rPr lang="tr-TR" sz="4000" b="1" spc="-140" dirty="0">
                <a:latin typeface="Agency FB" panose="020B0503020202020204" pitchFamily="34" charset="0"/>
              </a:rPr>
              <a:t> </a:t>
            </a:r>
            <a:r>
              <a:rPr lang="tr-TR" sz="4000" b="1" dirty="0">
                <a:latin typeface="Agency FB" panose="020B0503020202020204" pitchFamily="34" charset="0"/>
              </a:rPr>
              <a:t>cihazlarının</a:t>
            </a:r>
            <a:r>
              <a:rPr lang="tr-TR" sz="4000" b="1" spc="-130" dirty="0">
                <a:latin typeface="Agency FB" panose="020B0503020202020204" pitchFamily="34" charset="0"/>
              </a:rPr>
              <a:t> </a:t>
            </a:r>
            <a:r>
              <a:rPr lang="tr-TR" sz="4000" b="1" spc="-10" dirty="0">
                <a:latin typeface="Agency FB" panose="020B0503020202020204" pitchFamily="34" charset="0"/>
              </a:rPr>
              <a:t>yerleştirilmesi</a:t>
            </a:r>
            <a:endParaRPr lang="tr-TR" sz="4000" b="1" dirty="0">
              <a:latin typeface="Agency FB" panose="020B0503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C66A0E3-92D5-7762-3F89-1CA0A68A68AA}"/>
              </a:ext>
            </a:extLst>
          </p:cNvPr>
          <p:cNvSpPr txBox="1"/>
          <p:nvPr/>
        </p:nvSpPr>
        <p:spPr>
          <a:xfrm>
            <a:off x="1469365" y="2640741"/>
            <a:ext cx="6632048" cy="182921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564515" indent="-342900" algn="just">
              <a:lnSpc>
                <a:spcPts val="285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sz="2000" spc="-25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0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9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cihazları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tehlike</a:t>
            </a:r>
            <a:r>
              <a:rPr sz="2000" spc="-6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sahasının</a:t>
            </a:r>
            <a:r>
              <a:rPr lang="tr-TR" sz="200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içerisine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 konulmamalıdır.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marR="19050" indent="-342900">
              <a:lnSpc>
                <a:spcPts val="2850"/>
              </a:lnSpc>
              <a:spcBef>
                <a:spcPts val="525"/>
              </a:spcBef>
              <a:buFont typeface="Arial" panose="020B0604020202020204" pitchFamily="34" charset="0"/>
              <a:buChar char="•"/>
            </a:pPr>
            <a:r>
              <a:rPr sz="2000" spc="-20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cihazları</a:t>
            </a:r>
            <a:r>
              <a:rPr sz="2000" spc="-9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çok </a:t>
            </a:r>
            <a:r>
              <a:rPr sz="2000" dirty="0">
                <a:latin typeface="Agency FB" panose="020B0503020202020204" pitchFamily="34" charset="0"/>
                <a:cs typeface="Tahoma"/>
              </a:rPr>
              <a:t>yükseğe</a:t>
            </a:r>
            <a:r>
              <a:rPr sz="2000" spc="-17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konulmamalıdır.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marR="5080" indent="-342900">
              <a:lnSpc>
                <a:spcPct val="103299"/>
              </a:lnSpc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sz="2000" spc="-20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11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cihazlarının </a:t>
            </a:r>
            <a:r>
              <a:rPr sz="2000" dirty="0">
                <a:latin typeface="Agency FB" panose="020B0503020202020204" pitchFamily="34" charset="0"/>
                <a:cs typeface="Tahoma"/>
              </a:rPr>
              <a:t>konulduğu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yerler</a:t>
            </a:r>
            <a:r>
              <a:rPr sz="2000" spc="-15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işaretlenmeli </a:t>
            </a:r>
            <a:r>
              <a:rPr sz="2000" dirty="0">
                <a:latin typeface="Agency FB" panose="020B0503020202020204" pitchFamily="34" charset="0"/>
                <a:cs typeface="Tahoma"/>
              </a:rPr>
              <a:t>okla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cihazın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>
                <a:latin typeface="Agency FB" panose="020B0503020202020204" pitchFamily="34" charset="0"/>
                <a:cs typeface="Tahoma"/>
              </a:rPr>
              <a:t>bulunduğu</a:t>
            </a:r>
            <a:r>
              <a:rPr sz="2000" spc="-13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Tahoma"/>
              </a:rPr>
              <a:t>yer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gösterilmelidir.</a:t>
            </a:r>
            <a:endParaRPr sz="2000" dirty="0">
              <a:latin typeface="Agency FB" panose="020B0503020202020204" pitchFamily="34" charset="0"/>
              <a:cs typeface="Tahoma"/>
            </a:endParaRPr>
          </a:p>
          <a:p>
            <a:pPr marL="355600" indent="-342900">
              <a:lnSpc>
                <a:spcPts val="2385"/>
              </a:lnSpc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Tahoma"/>
              </a:rPr>
              <a:t>Yangın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söndürme</a:t>
            </a:r>
            <a:r>
              <a:rPr sz="2000"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 err="1">
                <a:latin typeface="Agency FB" panose="020B0503020202020204" pitchFamily="34" charset="0"/>
                <a:cs typeface="Tahoma"/>
              </a:rPr>
              <a:t>cihazlarının</a:t>
            </a:r>
            <a:r>
              <a:rPr lang="tr-TR" sz="2000" spc="-10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dirty="0" err="1">
                <a:latin typeface="Agency FB" panose="020B0503020202020204" pitchFamily="34" charset="0"/>
                <a:cs typeface="Tahoma"/>
              </a:rPr>
              <a:t>çevresi</a:t>
            </a:r>
            <a:r>
              <a:rPr sz="2000" spc="-65" dirty="0">
                <a:latin typeface="Agency FB" panose="020B0503020202020204" pitchFamily="34" charset="0"/>
                <a:cs typeface="Tahoma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Tahoma"/>
              </a:rPr>
              <a:t>kapatılmamalıdır.</a:t>
            </a:r>
            <a:endParaRPr sz="2000" dirty="0">
              <a:latin typeface="Agency FB" panose="020B0503020202020204" pitchFamily="34" charset="0"/>
              <a:cs typeface="Tahoma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CF2E211E-890E-2DC9-E4F4-11D0D17E808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6666" y="5074024"/>
            <a:ext cx="2517757" cy="1783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3179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766F9-DE4F-FF99-1D53-7F6A396E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7FBBF8A-540C-2A54-DEB7-B1BDC457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D45DBBB-2B1D-3C9E-D9B1-1D934B353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FC1AB6EB-FB1D-0329-5CE2-D3F8A25FD31E}"/>
              </a:ext>
            </a:extLst>
          </p:cNvPr>
          <p:cNvSpPr txBox="1">
            <a:spLocks/>
          </p:cNvSpPr>
          <p:nvPr/>
        </p:nvSpPr>
        <p:spPr>
          <a:xfrm>
            <a:off x="3704356" y="937612"/>
            <a:ext cx="47832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2)</a:t>
            </a:r>
            <a:r>
              <a:rPr lang="tr-TR" sz="2000" b="1" spc="200" dirty="0">
                <a:latin typeface="Agency FB" panose="020B0503020202020204" pitchFamily="34" charset="0"/>
              </a:rPr>
              <a:t> </a:t>
            </a:r>
            <a:r>
              <a:rPr lang="tr-TR" sz="2000" b="1" spc="60" dirty="0">
                <a:latin typeface="Agency FB" panose="020B0503020202020204" pitchFamily="34" charset="0"/>
              </a:rPr>
              <a:t>YANGIN</a:t>
            </a:r>
            <a:r>
              <a:rPr lang="tr-TR" sz="2000" b="1" spc="204" dirty="0">
                <a:latin typeface="Agency FB" panose="020B0503020202020204" pitchFamily="34" charset="0"/>
              </a:rPr>
              <a:t> </a:t>
            </a:r>
            <a:r>
              <a:rPr lang="tr-TR" sz="2000" b="1" spc="50" dirty="0">
                <a:latin typeface="Agency FB" panose="020B0503020202020204" pitchFamily="34" charset="0"/>
              </a:rPr>
              <a:t>DOLAPLARI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9F1D7CE7-F8E0-0B5F-79C7-EEBADD1E1C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1399" y="2268071"/>
            <a:ext cx="4467224" cy="33546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968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DF87-A52F-8205-987C-8BA39E3F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2CF341F-2E82-AC90-EE31-7D22C46CD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6073D27-4665-D2D6-67D5-E48D18BC9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86BEAD4-8E0A-7536-A06E-CAB172BCE152}"/>
              </a:ext>
            </a:extLst>
          </p:cNvPr>
          <p:cNvSpPr txBox="1">
            <a:spLocks/>
          </p:cNvSpPr>
          <p:nvPr/>
        </p:nvSpPr>
        <p:spPr>
          <a:xfrm>
            <a:off x="2798026" y="914400"/>
            <a:ext cx="6426834" cy="933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ts val="3829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3)OTOMATİK</a:t>
            </a:r>
            <a:r>
              <a:rPr lang="tr-TR" sz="2000" b="1" spc="-65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SÖNDÜRME</a:t>
            </a:r>
            <a:r>
              <a:rPr lang="tr-TR" sz="2000" b="1" spc="-6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SİSTEMLERİ</a:t>
            </a:r>
          </a:p>
          <a:p>
            <a:pPr marL="12700" algn="ctr">
              <a:lnSpc>
                <a:spcPts val="3829"/>
              </a:lnSpc>
            </a:pPr>
            <a:r>
              <a:rPr lang="tr-TR" sz="2000" b="1" dirty="0">
                <a:latin typeface="Agency FB" panose="020B0503020202020204" pitchFamily="34" charset="0"/>
              </a:rPr>
              <a:t>(Sulu,</a:t>
            </a:r>
            <a:r>
              <a:rPr lang="tr-TR" sz="2000" b="1" spc="-40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Gazlı,</a:t>
            </a:r>
            <a:r>
              <a:rPr lang="tr-TR" sz="2000" b="1" spc="-35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Köpüklü,</a:t>
            </a:r>
            <a:r>
              <a:rPr lang="tr-TR" sz="2000" b="1" spc="-35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Tozlu)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99BE18EC-68B4-55D9-8AA0-D67547C76A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106" y="2689413"/>
            <a:ext cx="3903236" cy="24652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E25ADF92-83AB-3BC5-DF3F-81E9CCF84F5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0863" y="2588417"/>
            <a:ext cx="2559420" cy="2566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57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5B0BA-E172-AE90-723A-278F31488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9D1CD2B-D49A-FDA7-7E83-09C55B9E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652516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65D0316-F9E2-3805-0E5A-A79C72389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3BEC5FE4-6755-0A2A-07B8-4E2723441F5A}"/>
              </a:ext>
            </a:extLst>
          </p:cNvPr>
          <p:cNvSpPr txBox="1">
            <a:spLocks/>
          </p:cNvSpPr>
          <p:nvPr/>
        </p:nvSpPr>
        <p:spPr>
          <a:xfrm>
            <a:off x="2444096" y="914400"/>
            <a:ext cx="60372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5161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YANMANIN </a:t>
            </a:r>
            <a:r>
              <a:rPr lang="tr-TR" sz="2000" b="1" spc="-10" dirty="0">
                <a:latin typeface="Agency FB" panose="020B0503020202020204" pitchFamily="34" charset="0"/>
              </a:rPr>
              <a:t>KOŞULLARI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60F36E7-FF59-4E3C-6E42-768620B2A197}"/>
              </a:ext>
            </a:extLst>
          </p:cNvPr>
          <p:cNvSpPr txBox="1"/>
          <p:nvPr/>
        </p:nvSpPr>
        <p:spPr>
          <a:xfrm>
            <a:off x="1169897" y="2052807"/>
            <a:ext cx="755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>
                <a:latin typeface="Agency FB" panose="020B0503020202020204" pitchFamily="34" charset="0"/>
              </a:rPr>
              <a:t>Yanma olayının oluşabilmesi için yanıcı madde, ısı ve oksijenin bir arada olması gerekmektedir. Bu olaya YANGIN ÜÇGENİ denir.</a:t>
            </a:r>
            <a:endParaRPr lang="tr-TR" sz="2000" dirty="0">
              <a:latin typeface="Agency FB" panose="020B0503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0963C1E-8150-424A-ECD4-55B8003644C6}"/>
              </a:ext>
            </a:extLst>
          </p:cNvPr>
          <p:cNvSpPr txBox="1"/>
          <p:nvPr/>
        </p:nvSpPr>
        <p:spPr>
          <a:xfrm>
            <a:off x="2213361" y="3153398"/>
            <a:ext cx="3537960" cy="293734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565"/>
              </a:spcBef>
            </a:pPr>
            <a:r>
              <a:rPr spc="110" dirty="0">
                <a:latin typeface="Agency FB" panose="020B0503020202020204" pitchFamily="34" charset="0"/>
                <a:cs typeface="Tahoma"/>
              </a:rPr>
              <a:t>KARBON,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pc="114" dirty="0">
                <a:latin typeface="Agency FB" panose="020B0503020202020204" pitchFamily="34" charset="0"/>
                <a:cs typeface="Tahoma"/>
              </a:rPr>
              <a:t>HİDROJEN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dirty="0">
                <a:latin typeface="Agency FB" panose="020B0503020202020204" pitchFamily="34" charset="0"/>
                <a:cs typeface="Tahoma"/>
              </a:rPr>
              <a:t>,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pc="130" dirty="0">
                <a:latin typeface="Agency FB" panose="020B0503020202020204" pitchFamily="34" charset="0"/>
                <a:cs typeface="Tahoma"/>
              </a:rPr>
              <a:t>OKSİJEN</a:t>
            </a:r>
            <a:endParaRPr dirty="0">
              <a:latin typeface="Agency FB" panose="020B0503020202020204" pitchFamily="34" charset="0"/>
              <a:cs typeface="Tahoma"/>
            </a:endParaRPr>
          </a:p>
          <a:p>
            <a:pPr marR="53340" algn="ctr">
              <a:lnSpc>
                <a:spcPct val="100000"/>
              </a:lnSpc>
              <a:spcBef>
                <a:spcPts val="465"/>
              </a:spcBef>
            </a:pPr>
            <a:r>
              <a:rPr i="1" spc="-185" dirty="0">
                <a:latin typeface="Agency FB" panose="020B0503020202020204" pitchFamily="34" charset="0"/>
                <a:cs typeface="Verdana"/>
              </a:rPr>
              <a:t>C,</a:t>
            </a:r>
            <a:r>
              <a:rPr i="1" spc="-204" dirty="0">
                <a:latin typeface="Agency FB" panose="020B0503020202020204" pitchFamily="34" charset="0"/>
                <a:cs typeface="Verdana"/>
              </a:rPr>
              <a:t> </a:t>
            </a:r>
            <a:r>
              <a:rPr i="1" spc="-130" dirty="0">
                <a:latin typeface="Agency FB" panose="020B0503020202020204" pitchFamily="34" charset="0"/>
                <a:cs typeface="Verdana"/>
              </a:rPr>
              <a:t>H,</a:t>
            </a:r>
            <a:r>
              <a:rPr i="1" spc="-204" dirty="0">
                <a:latin typeface="Agency FB" panose="020B0503020202020204" pitchFamily="34" charset="0"/>
                <a:cs typeface="Verdana"/>
              </a:rPr>
              <a:t> </a:t>
            </a:r>
            <a:r>
              <a:rPr i="1" spc="-145" dirty="0">
                <a:latin typeface="Agency FB" panose="020B0503020202020204" pitchFamily="34" charset="0"/>
                <a:cs typeface="Verdana"/>
              </a:rPr>
              <a:t>O,</a:t>
            </a:r>
            <a:r>
              <a:rPr i="1" spc="-204" dirty="0">
                <a:latin typeface="Agency FB" panose="020B0503020202020204" pitchFamily="34" charset="0"/>
                <a:cs typeface="Verdana"/>
              </a:rPr>
              <a:t> </a:t>
            </a:r>
            <a:r>
              <a:rPr i="1" spc="-50" dirty="0">
                <a:latin typeface="Agency FB" panose="020B0503020202020204" pitchFamily="34" charset="0"/>
                <a:cs typeface="Verdana"/>
              </a:rPr>
              <a:t>X</a:t>
            </a:r>
            <a:endParaRPr dirty="0">
              <a:latin typeface="Agency FB" panose="020B0503020202020204" pitchFamily="34" charset="0"/>
              <a:cs typeface="Verdana"/>
            </a:endParaRPr>
          </a:p>
          <a:p>
            <a:pPr marL="958215">
              <a:lnSpc>
                <a:spcPct val="100000"/>
              </a:lnSpc>
              <a:spcBef>
                <a:spcPts val="615"/>
              </a:spcBef>
            </a:pPr>
            <a:r>
              <a:rPr spc="90" dirty="0">
                <a:latin typeface="Agency FB" panose="020B0503020202020204" pitchFamily="34" charset="0"/>
                <a:cs typeface="Tahoma"/>
              </a:rPr>
              <a:t>ortamdaki</a:t>
            </a:r>
            <a:r>
              <a:rPr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pc="85" dirty="0">
                <a:latin typeface="Agency FB" panose="020B0503020202020204" pitchFamily="34" charset="0"/>
                <a:cs typeface="Tahoma"/>
              </a:rPr>
              <a:t>oksijen</a:t>
            </a:r>
            <a:r>
              <a:rPr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pc="95" dirty="0">
                <a:latin typeface="Agency FB" panose="020B0503020202020204" pitchFamily="34" charset="0"/>
                <a:cs typeface="Tahoma"/>
              </a:rPr>
              <a:t>miktarı</a:t>
            </a:r>
            <a:r>
              <a:rPr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pc="65" dirty="0">
                <a:latin typeface="Agency FB" panose="020B0503020202020204" pitchFamily="34" charset="0"/>
                <a:cs typeface="Tahoma"/>
              </a:rPr>
              <a:t>en</a:t>
            </a:r>
            <a:r>
              <a:rPr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pc="55" dirty="0">
                <a:latin typeface="Agency FB" panose="020B0503020202020204" pitchFamily="34" charset="0"/>
                <a:cs typeface="Tahoma"/>
              </a:rPr>
              <a:t>az</a:t>
            </a:r>
            <a:r>
              <a:rPr spc="-85" dirty="0">
                <a:latin typeface="Agency FB" panose="020B0503020202020204" pitchFamily="34" charset="0"/>
                <a:cs typeface="Tahoma"/>
              </a:rPr>
              <a:t> </a:t>
            </a:r>
            <a:r>
              <a:rPr spc="85" dirty="0">
                <a:latin typeface="Agency FB" panose="020B0503020202020204" pitchFamily="34" charset="0"/>
                <a:cs typeface="Tahoma"/>
              </a:rPr>
              <a:t>%16</a:t>
            </a:r>
            <a:r>
              <a:rPr spc="-80" dirty="0">
                <a:latin typeface="Agency FB" panose="020B0503020202020204" pitchFamily="34" charset="0"/>
                <a:cs typeface="Tahoma"/>
              </a:rPr>
              <a:t> </a:t>
            </a:r>
            <a:r>
              <a:rPr spc="105" dirty="0">
                <a:latin typeface="Agency FB" panose="020B0503020202020204" pitchFamily="34" charset="0"/>
                <a:cs typeface="Tahoma"/>
              </a:rPr>
              <a:t>olmalı</a:t>
            </a:r>
            <a:endParaRPr dirty="0">
              <a:latin typeface="Agency FB" panose="020B0503020202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dirty="0">
              <a:latin typeface="Agency FB" panose="020B0503020202020204" pitchFamily="34" charset="0"/>
              <a:cs typeface="Tahoma"/>
            </a:endParaRPr>
          </a:p>
          <a:p>
            <a:pPr algn="ctr">
              <a:lnSpc>
                <a:spcPct val="100000"/>
              </a:lnSpc>
              <a:tabLst>
                <a:tab pos="6169660" algn="l"/>
              </a:tabLst>
            </a:pPr>
            <a:r>
              <a:rPr spc="125" dirty="0">
                <a:latin typeface="Agency FB" panose="020B0503020202020204" pitchFamily="34" charset="0"/>
                <a:cs typeface="Tahoma"/>
              </a:rPr>
              <a:t>CXHYOZ</a:t>
            </a:r>
            <a:r>
              <a:rPr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spc="-475" dirty="0">
                <a:latin typeface="Agency FB" panose="020B0503020202020204" pitchFamily="34" charset="0"/>
                <a:cs typeface="Tahoma"/>
              </a:rPr>
              <a:t>+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pc="55" dirty="0">
                <a:latin typeface="Agency FB" panose="020B0503020202020204" pitchFamily="34" charset="0"/>
                <a:cs typeface="Tahoma"/>
              </a:rPr>
              <a:t>O2</a:t>
            </a:r>
            <a:r>
              <a:rPr spc="82" baseline="1543" dirty="0">
                <a:latin typeface="Agency FB" panose="020B0503020202020204" pitchFamily="34" charset="0"/>
                <a:cs typeface="Tahoma"/>
              </a:rPr>
              <a:t>+ISI</a:t>
            </a:r>
            <a:r>
              <a:rPr spc="-577" baseline="1543" dirty="0">
                <a:latin typeface="Agency FB" panose="020B0503020202020204" pitchFamily="34" charset="0"/>
                <a:cs typeface="Tahoma"/>
              </a:rPr>
              <a:t> </a:t>
            </a:r>
            <a:r>
              <a:rPr spc="-650" dirty="0">
                <a:latin typeface="Agency FB" panose="020B0503020202020204" pitchFamily="34" charset="0"/>
                <a:cs typeface="Tahoma"/>
              </a:rPr>
              <a:t>→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pc="100" dirty="0">
                <a:latin typeface="Agency FB" panose="020B0503020202020204" pitchFamily="34" charset="0"/>
                <a:cs typeface="Tahoma"/>
              </a:rPr>
              <a:t>X</a:t>
            </a:r>
            <a:r>
              <a:rPr spc="-114" dirty="0">
                <a:latin typeface="Agency FB" panose="020B0503020202020204" pitchFamily="34" charset="0"/>
                <a:cs typeface="Tahoma"/>
              </a:rPr>
              <a:t> </a:t>
            </a:r>
            <a:r>
              <a:rPr spc="110" dirty="0">
                <a:latin typeface="Agency FB" panose="020B0503020202020204" pitchFamily="34" charset="0"/>
                <a:cs typeface="Tahoma"/>
              </a:rPr>
              <a:t>CO2</a:t>
            </a:r>
            <a:r>
              <a:rPr dirty="0">
                <a:latin typeface="Agency FB" panose="020B0503020202020204" pitchFamily="34" charset="0"/>
                <a:cs typeface="Tahoma"/>
              </a:rPr>
              <a:t>	</a:t>
            </a:r>
            <a:r>
              <a:rPr spc="-180" dirty="0">
                <a:latin typeface="Agency FB" panose="020B0503020202020204" pitchFamily="34" charset="0"/>
                <a:cs typeface="Tahoma"/>
              </a:rPr>
              <a:t>+Y</a:t>
            </a:r>
            <a:r>
              <a:rPr spc="-125" dirty="0">
                <a:latin typeface="Agency FB" panose="020B0503020202020204" pitchFamily="34" charset="0"/>
                <a:cs typeface="Tahoma"/>
              </a:rPr>
              <a:t> </a:t>
            </a:r>
            <a:r>
              <a:rPr spc="65" dirty="0">
                <a:latin typeface="Agency FB" panose="020B0503020202020204" pitchFamily="34" charset="0"/>
                <a:cs typeface="Tahoma"/>
              </a:rPr>
              <a:t>H20+</a:t>
            </a:r>
            <a:r>
              <a:rPr spc="-120" dirty="0">
                <a:latin typeface="Agency FB" panose="020B0503020202020204" pitchFamily="34" charset="0"/>
                <a:cs typeface="Tahoma"/>
              </a:rPr>
              <a:t> </a:t>
            </a:r>
            <a:r>
              <a:rPr b="1" spc="35" dirty="0">
                <a:latin typeface="Agency FB" panose="020B0503020202020204" pitchFamily="34" charset="0"/>
                <a:cs typeface="Tahoma"/>
              </a:rPr>
              <a:t>∆</a:t>
            </a:r>
            <a:r>
              <a:rPr spc="35" dirty="0">
                <a:latin typeface="Agency FB" panose="020B0503020202020204" pitchFamily="34" charset="0"/>
                <a:cs typeface="Tahoma"/>
              </a:rPr>
              <a:t>H</a:t>
            </a:r>
            <a:endParaRPr dirty="0">
              <a:latin typeface="Agency FB" panose="020B0503020202020204" pitchFamily="34" charset="0"/>
              <a:cs typeface="Tahoma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23F5EBD-A40B-E1A2-2285-CAA6FD2130F2}"/>
              </a:ext>
            </a:extLst>
          </p:cNvPr>
          <p:cNvSpPr txBox="1"/>
          <p:nvPr/>
        </p:nvSpPr>
        <p:spPr>
          <a:xfrm>
            <a:off x="6170064" y="3319109"/>
            <a:ext cx="2956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0440">
              <a:lnSpc>
                <a:spcPct val="100000"/>
              </a:lnSpc>
              <a:spcBef>
                <a:spcPts val="100"/>
              </a:spcBef>
            </a:pPr>
            <a:r>
              <a:rPr lang="tr-TR" sz="1800" b="1" spc="50" dirty="0">
                <a:latin typeface="Agency FB" panose="020B0503020202020204" pitchFamily="34" charset="0"/>
              </a:rPr>
              <a:t>YANABİLEN</a:t>
            </a:r>
            <a:r>
              <a:rPr lang="tr-TR" sz="1800" b="1" spc="140" dirty="0">
                <a:latin typeface="Agency FB" panose="020B0503020202020204" pitchFamily="34" charset="0"/>
              </a:rPr>
              <a:t> </a:t>
            </a:r>
            <a:r>
              <a:rPr lang="tr-TR" sz="1800" b="1" spc="45" dirty="0">
                <a:latin typeface="Agency FB" panose="020B0503020202020204" pitchFamily="34" charset="0"/>
              </a:rPr>
              <a:t>MADDELERDE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A317796E-E370-3C88-FC90-B5292139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678" t="24096" r="5078" b="11188"/>
          <a:stretch/>
        </p:blipFill>
        <p:spPr>
          <a:xfrm>
            <a:off x="10376193" y="5171002"/>
            <a:ext cx="1815807" cy="16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82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9061-EDCE-3106-7A2E-206DBB6A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7FB8B3B-7284-AB8B-5DE2-3F2C88E62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4AD8F47-46B5-63CB-30A9-C7AD3B23E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C5371CD-1252-ACE7-CB0B-0611ACF7E778}"/>
              </a:ext>
            </a:extLst>
          </p:cNvPr>
          <p:cNvSpPr txBox="1">
            <a:spLocks/>
          </p:cNvSpPr>
          <p:nvPr/>
        </p:nvSpPr>
        <p:spPr>
          <a:xfrm>
            <a:off x="3834130" y="846862"/>
            <a:ext cx="45237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 ANINDA </a:t>
            </a:r>
            <a:r>
              <a:rPr lang="tr-TR" sz="2000" b="1" spc="-100" dirty="0">
                <a:latin typeface="Agency FB" panose="020B0503020202020204" pitchFamily="34" charset="0"/>
              </a:rPr>
              <a:t> </a:t>
            </a:r>
            <a:r>
              <a:rPr lang="tr-TR" sz="2000" b="1" spc="-25" dirty="0">
                <a:latin typeface="Agency FB" panose="020B0503020202020204" pitchFamily="34" charset="0"/>
              </a:rPr>
              <a:t>!!!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97EA3B-8129-EFF0-E8B5-D25D395B96DF}"/>
              </a:ext>
            </a:extLst>
          </p:cNvPr>
          <p:cNvSpPr txBox="1">
            <a:spLocks/>
          </p:cNvSpPr>
          <p:nvPr/>
        </p:nvSpPr>
        <p:spPr>
          <a:xfrm>
            <a:off x="1558607" y="1875306"/>
            <a:ext cx="4551045" cy="374333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tr-TR" sz="2000" spc="-10" dirty="0">
                <a:latin typeface="Agency FB" panose="020B0503020202020204" pitchFamily="34" charset="0"/>
              </a:rPr>
              <a:t>Telaşlanmayınız.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tr-TR" sz="2000" dirty="0">
                <a:latin typeface="Agency FB" panose="020B0503020202020204" pitchFamily="34" charset="0"/>
              </a:rPr>
              <a:t>Yangın</a:t>
            </a:r>
            <a:r>
              <a:rPr lang="tr-TR" sz="2000" spc="-15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uyarı</a:t>
            </a:r>
            <a:r>
              <a:rPr lang="tr-TR" sz="2000" spc="-14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butonuna</a:t>
            </a:r>
            <a:r>
              <a:rPr lang="tr-TR" sz="2000" spc="-150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basınız.</a:t>
            </a:r>
          </a:p>
          <a:p>
            <a:pPr marL="12700" marR="36195">
              <a:lnSpc>
                <a:spcPct val="110100"/>
              </a:lnSpc>
            </a:pPr>
            <a:r>
              <a:rPr lang="tr-TR" sz="2000" dirty="0">
                <a:latin typeface="Agency FB" panose="020B0503020202020204" pitchFamily="34" charset="0"/>
              </a:rPr>
              <a:t>İtfaiye</a:t>
            </a:r>
            <a:r>
              <a:rPr lang="tr-TR" sz="2000" spc="2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teşkilatına</a:t>
            </a:r>
            <a:r>
              <a:rPr lang="tr-TR" sz="2000" spc="2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telefon</a:t>
            </a:r>
            <a:r>
              <a:rPr lang="tr-TR" sz="2000" spc="2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ediniz</a:t>
            </a:r>
            <a:r>
              <a:rPr lang="tr-TR" sz="2000" spc="20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(112). </a:t>
            </a:r>
            <a:r>
              <a:rPr lang="tr-TR" sz="2000" dirty="0">
                <a:latin typeface="Agency FB" panose="020B0503020202020204" pitchFamily="34" charset="0"/>
              </a:rPr>
              <a:t>Yangını</a:t>
            </a:r>
            <a:r>
              <a:rPr lang="tr-TR" sz="2000" spc="4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çevrenizdekilere</a:t>
            </a:r>
            <a:r>
              <a:rPr lang="tr-TR" sz="2000" spc="50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duyurunuz.</a:t>
            </a:r>
          </a:p>
          <a:p>
            <a:pPr marL="12700" marR="204470">
              <a:lnSpc>
                <a:spcPct val="110100"/>
              </a:lnSpc>
            </a:pPr>
            <a:r>
              <a:rPr lang="tr-TR" sz="2000" dirty="0">
                <a:latin typeface="Agency FB" panose="020B0503020202020204" pitchFamily="34" charset="0"/>
              </a:rPr>
              <a:t>İtfaiye</a:t>
            </a:r>
            <a:r>
              <a:rPr lang="tr-TR" sz="2000" spc="-5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gelinceye</a:t>
            </a:r>
            <a:r>
              <a:rPr lang="tr-TR" sz="2000" spc="-5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kadar</a:t>
            </a:r>
            <a:r>
              <a:rPr lang="tr-TR" sz="2000" spc="-50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yangını </a:t>
            </a:r>
            <a:r>
              <a:rPr lang="tr-TR" sz="2000" dirty="0">
                <a:latin typeface="Agency FB" panose="020B0503020202020204" pitchFamily="34" charset="0"/>
              </a:rPr>
              <a:t>söndürmek</a:t>
            </a:r>
            <a:r>
              <a:rPr lang="tr-TR" sz="2000" spc="-7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için</a:t>
            </a:r>
            <a:r>
              <a:rPr lang="tr-TR" sz="2000" spc="-65" dirty="0">
                <a:latin typeface="Agency FB" panose="020B0503020202020204" pitchFamily="34" charset="0"/>
              </a:rPr>
              <a:t> </a:t>
            </a:r>
            <a:r>
              <a:rPr lang="tr-TR" sz="2000" spc="50" dirty="0">
                <a:latin typeface="Agency FB" panose="020B0503020202020204" pitchFamily="34" charset="0"/>
              </a:rPr>
              <a:t>elde</a:t>
            </a:r>
            <a:r>
              <a:rPr lang="tr-TR" sz="2000" spc="-6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bulunan</a:t>
            </a:r>
            <a:r>
              <a:rPr lang="tr-TR" sz="2000" spc="-7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araç</a:t>
            </a:r>
            <a:r>
              <a:rPr lang="tr-TR" sz="2000" spc="-65" dirty="0">
                <a:latin typeface="Agency FB" panose="020B0503020202020204" pitchFamily="34" charset="0"/>
              </a:rPr>
              <a:t> </a:t>
            </a:r>
            <a:r>
              <a:rPr lang="tr-TR" sz="2000" spc="-25" dirty="0">
                <a:latin typeface="Agency FB" panose="020B0503020202020204" pitchFamily="34" charset="0"/>
              </a:rPr>
              <a:t>ve </a:t>
            </a:r>
            <a:r>
              <a:rPr lang="tr-TR" sz="2000" dirty="0">
                <a:latin typeface="Agency FB" panose="020B0503020202020204" pitchFamily="34" charset="0"/>
              </a:rPr>
              <a:t>olanaklardan</a:t>
            </a:r>
            <a:r>
              <a:rPr lang="tr-TR" sz="2000" spc="90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yararlanınız.</a:t>
            </a:r>
          </a:p>
          <a:p>
            <a:pPr marL="12700" marR="5080">
              <a:lnSpc>
                <a:spcPct val="110100"/>
              </a:lnSpc>
            </a:pPr>
            <a:r>
              <a:rPr lang="tr-TR" sz="2000" dirty="0">
                <a:latin typeface="Agency FB" panose="020B0503020202020204" pitchFamily="34" charset="0"/>
              </a:rPr>
              <a:t>Yangının</a:t>
            </a:r>
            <a:r>
              <a:rPr lang="tr-TR" sz="2000" spc="-1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yayılmasını</a:t>
            </a:r>
            <a:r>
              <a:rPr lang="tr-TR" sz="2000" spc="-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önlemek</a:t>
            </a:r>
            <a:r>
              <a:rPr lang="tr-TR" sz="2000" spc="-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için</a:t>
            </a:r>
            <a:r>
              <a:rPr lang="tr-TR" sz="2000" spc="-10" dirty="0">
                <a:latin typeface="Agency FB" panose="020B0503020202020204" pitchFamily="34" charset="0"/>
              </a:rPr>
              <a:t> </a:t>
            </a:r>
            <a:r>
              <a:rPr lang="tr-TR" sz="2000" spc="-20" dirty="0">
                <a:latin typeface="Agency FB" panose="020B0503020202020204" pitchFamily="34" charset="0"/>
              </a:rPr>
              <a:t>kapı </a:t>
            </a:r>
            <a:r>
              <a:rPr lang="tr-TR" sz="2000" dirty="0">
                <a:latin typeface="Agency FB" panose="020B0503020202020204" pitchFamily="34" charset="0"/>
              </a:rPr>
              <a:t>ve</a:t>
            </a:r>
            <a:r>
              <a:rPr lang="tr-TR" sz="2000" spc="-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pencereleri</a:t>
            </a:r>
            <a:r>
              <a:rPr lang="tr-TR" sz="2000" spc="-10" dirty="0">
                <a:latin typeface="Agency FB" panose="020B0503020202020204" pitchFamily="34" charset="0"/>
              </a:rPr>
              <a:t> kapatınız.</a:t>
            </a:r>
          </a:p>
          <a:p>
            <a:pPr marL="12700" marR="229870">
              <a:lnSpc>
                <a:spcPts val="2250"/>
              </a:lnSpc>
              <a:spcBef>
                <a:spcPts val="290"/>
              </a:spcBef>
            </a:pPr>
            <a:r>
              <a:rPr lang="tr-TR" sz="2000" dirty="0">
                <a:latin typeface="Agency FB" panose="020B0503020202020204" pitchFamily="34" charset="0"/>
              </a:rPr>
              <a:t>Görevlilerden</a:t>
            </a:r>
            <a:r>
              <a:rPr lang="tr-TR" sz="2000" spc="6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başka</a:t>
            </a:r>
            <a:r>
              <a:rPr lang="tr-TR" sz="2000" spc="6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meraklı</a:t>
            </a:r>
            <a:r>
              <a:rPr lang="tr-TR" sz="2000" spc="65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kişilerin yangın</a:t>
            </a:r>
            <a:r>
              <a:rPr lang="tr-TR" sz="2000" spc="-80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alanına</a:t>
            </a:r>
            <a:r>
              <a:rPr lang="tr-TR" sz="2000" spc="-75" dirty="0">
                <a:latin typeface="Agency FB" panose="020B0503020202020204" pitchFamily="34" charset="0"/>
              </a:rPr>
              <a:t> </a:t>
            </a:r>
            <a:r>
              <a:rPr lang="tr-TR" sz="2000" dirty="0">
                <a:latin typeface="Agency FB" panose="020B0503020202020204" pitchFamily="34" charset="0"/>
              </a:rPr>
              <a:t>girmesine</a:t>
            </a:r>
            <a:r>
              <a:rPr lang="tr-TR" sz="2000" spc="-75" dirty="0">
                <a:latin typeface="Agency FB" panose="020B0503020202020204" pitchFamily="34" charset="0"/>
              </a:rPr>
              <a:t> </a:t>
            </a:r>
            <a:r>
              <a:rPr lang="tr-TR" sz="2000" spc="-10" dirty="0">
                <a:latin typeface="Agency FB" panose="020B0503020202020204" pitchFamily="34" charset="0"/>
              </a:rPr>
              <a:t>engel olunuz</a:t>
            </a:r>
            <a:r>
              <a:rPr lang="tr-TR" sz="2000" spc="-10" dirty="0"/>
              <a:t>.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85EB3FE-E7A7-8DC8-82B9-C42E2DFEAEF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0751" y="5141588"/>
            <a:ext cx="2381249" cy="16411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 descr="metin, logo, simge, sembol, yazı tipi içeren bir resim&#10;&#10;Açıklama otomatik olarak oluşturuldu">
            <a:extLst>
              <a:ext uri="{FF2B5EF4-FFF2-40B4-BE49-F238E27FC236}">
                <a16:creationId xmlns:a16="http://schemas.microsoft.com/office/drawing/2014/main" id="{9E68D975-7CA7-1932-AFFF-D5BABE9DA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01" y="5141587"/>
            <a:ext cx="3121579" cy="16411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409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4" y="0"/>
            <a:ext cx="2246335" cy="6867036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tr-T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TEŞEKKÜRLER</a:t>
            </a:r>
            <a:endParaRPr lang="tr-T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67" y="6060033"/>
            <a:ext cx="2517866" cy="20118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1" y="1942838"/>
            <a:ext cx="2165617" cy="16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5C388-9573-B3B9-292E-4565F738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A3B480D-0A42-3E7C-C11E-1E8C76C2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D3054E8-8FC2-64E9-4744-04C6D0460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4F145428-C2E5-3B04-3998-9BAB3D2B24E0}"/>
              </a:ext>
            </a:extLst>
          </p:cNvPr>
          <p:cNvSpPr txBox="1">
            <a:spLocks/>
          </p:cNvSpPr>
          <p:nvPr/>
        </p:nvSpPr>
        <p:spPr>
          <a:xfrm>
            <a:off x="1165251" y="1042587"/>
            <a:ext cx="4680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/>
              <a:t>YANMANIN</a:t>
            </a:r>
            <a:r>
              <a:rPr lang="tr-TR" sz="2000" b="1" spc="-170" dirty="0"/>
              <a:t> </a:t>
            </a:r>
            <a:r>
              <a:rPr lang="tr-TR" sz="2000" b="1" spc="-10" dirty="0"/>
              <a:t>ÇEŞİTLERİ</a:t>
            </a:r>
            <a:endParaRPr lang="tr-TR" sz="2000" b="1" dirty="0"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488B125D-65E0-8E68-55CB-0C1CC2C7F398}"/>
              </a:ext>
            </a:extLst>
          </p:cNvPr>
          <p:cNvSpPr txBox="1">
            <a:spLocks/>
          </p:cNvSpPr>
          <p:nvPr/>
        </p:nvSpPr>
        <p:spPr>
          <a:xfrm>
            <a:off x="1165251" y="1928499"/>
            <a:ext cx="5030450" cy="1204109"/>
          </a:xfrm>
          <a:prstGeom prst="rect">
            <a:avLst/>
          </a:prstGeom>
        </p:spPr>
        <p:txBody>
          <a:bodyPr vert="horz" wrap="square" lIns="0" tIns="1711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265">
              <a:lnSpc>
                <a:spcPct val="100000"/>
              </a:lnSpc>
              <a:spcBef>
                <a:spcPts val="800"/>
              </a:spcBef>
            </a:pPr>
            <a:r>
              <a:rPr lang="tr-TR" sz="2000" dirty="0">
                <a:latin typeface="Agency FB" panose="020B0503020202020204" pitchFamily="34" charset="0"/>
                <a:cs typeface="Calibri"/>
              </a:rPr>
              <a:t>YAVAŞ</a:t>
            </a:r>
            <a:r>
              <a:rPr lang="tr-TR" sz="2000" spc="-6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YANMA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  <a:p>
            <a:pPr marL="88265" marR="5080">
              <a:lnSpc>
                <a:spcPct val="116900"/>
              </a:lnSpc>
              <a:spcBef>
                <a:spcPts val="75"/>
              </a:spcBef>
            </a:pPr>
            <a:r>
              <a:rPr lang="tr-TR" sz="2000" dirty="0">
                <a:latin typeface="Agency FB" panose="020B0503020202020204" pitchFamily="34" charset="0"/>
                <a:cs typeface="Calibri"/>
              </a:rPr>
              <a:t>KENDİ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KENDİNE</a:t>
            </a:r>
            <a:r>
              <a:rPr lang="tr-TR" sz="2000" spc="-1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YANMA 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HIZLI</a:t>
            </a:r>
            <a:r>
              <a:rPr lang="tr-TR" sz="2000" spc="-5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YANMA</a:t>
            </a:r>
          </a:p>
          <a:p>
            <a:pPr marL="88265" marR="5080">
              <a:lnSpc>
                <a:spcPct val="116900"/>
              </a:lnSpc>
              <a:spcBef>
                <a:spcPts val="75"/>
              </a:spcBef>
            </a:pPr>
            <a:r>
              <a:rPr lang="tr-TR" sz="2000" spc="-20" dirty="0">
                <a:latin typeface="Agency FB" panose="020B0503020202020204" pitchFamily="34" charset="0"/>
                <a:cs typeface="Calibri"/>
              </a:rPr>
              <a:t>PARLAMA-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PATLAMA 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ŞEKLİNDE</a:t>
            </a:r>
            <a:r>
              <a:rPr lang="tr-TR" sz="2000" spc="-3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YANMA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BD91337-97DC-7546-879B-6A7BFDDFBB7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326" y="4798667"/>
            <a:ext cx="3114674" cy="20593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187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4A59-332E-6793-12AD-5A7DE35F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71B263C-079C-2870-83EF-6A7208F4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40F61B5-A106-28AD-6E9D-060ACBFDB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98F931DB-93C9-9E9F-94A5-407081ECF489}"/>
              </a:ext>
            </a:extLst>
          </p:cNvPr>
          <p:cNvSpPr txBox="1">
            <a:spLocks/>
          </p:cNvSpPr>
          <p:nvPr/>
        </p:nvSpPr>
        <p:spPr>
          <a:xfrm>
            <a:off x="1165251" y="1032308"/>
            <a:ext cx="593087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000" b="1" dirty="0">
                <a:latin typeface="Agency FB" panose="020B0503020202020204" pitchFamily="34" charset="0"/>
              </a:rPr>
              <a:t>YANGININ</a:t>
            </a:r>
            <a:r>
              <a:rPr lang="tr-TR" sz="2000" b="1" spc="-105" dirty="0">
                <a:latin typeface="Agency FB" panose="020B0503020202020204" pitchFamily="34" charset="0"/>
              </a:rPr>
              <a:t> </a:t>
            </a:r>
            <a:r>
              <a:rPr lang="tr-TR" sz="2000" b="1" dirty="0">
                <a:latin typeface="Agency FB" panose="020B0503020202020204" pitchFamily="34" charset="0"/>
              </a:rPr>
              <a:t>ÇIKMA</a:t>
            </a:r>
            <a:r>
              <a:rPr lang="tr-TR" sz="2000" b="1" spc="-100" dirty="0">
                <a:latin typeface="Agency FB" panose="020B0503020202020204" pitchFamily="34" charset="0"/>
              </a:rPr>
              <a:t> </a:t>
            </a:r>
            <a:r>
              <a:rPr lang="tr-TR" sz="2000" b="1" spc="-10" dirty="0">
                <a:latin typeface="Agency FB" panose="020B0503020202020204" pitchFamily="34" charset="0"/>
              </a:rPr>
              <a:t>NEDENLERİ</a:t>
            </a:r>
            <a:endParaRPr lang="tr-TR" sz="2000" b="1" dirty="0">
              <a:latin typeface="Agency FB" panose="020B0503020202020204" pitchFamily="34" charset="0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AA1C228D-990E-E5A5-3652-F6A84322EBF5}"/>
              </a:ext>
            </a:extLst>
          </p:cNvPr>
          <p:cNvSpPr txBox="1"/>
          <p:nvPr/>
        </p:nvSpPr>
        <p:spPr>
          <a:xfrm>
            <a:off x="1165251" y="1713479"/>
            <a:ext cx="5519420" cy="3601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3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Lucida Sans Unicode"/>
              </a:rPr>
              <a:t>KORUMA</a:t>
            </a:r>
            <a:r>
              <a:rPr sz="2000" spc="-140" dirty="0">
                <a:latin typeface="Agency FB" panose="020B0503020202020204" pitchFamily="34" charset="0"/>
                <a:cs typeface="Lucida Sans Unicode"/>
              </a:rPr>
              <a:t> </a:t>
            </a:r>
            <a:r>
              <a:rPr sz="2000" spc="-35" dirty="0">
                <a:latin typeface="Agency FB" panose="020B0503020202020204" pitchFamily="34" charset="0"/>
                <a:cs typeface="Lucida Sans Unicode"/>
              </a:rPr>
              <a:t>ÖNLEMLERİNİN</a:t>
            </a:r>
            <a:r>
              <a:rPr sz="2000" spc="-140" dirty="0">
                <a:latin typeface="Agency FB" panose="020B0503020202020204" pitchFamily="34" charset="0"/>
                <a:cs typeface="Lucida Sans Unicode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Lucida Sans Unicode"/>
              </a:rPr>
              <a:t>ALINMAMASI BİLGİSİZLİK</a:t>
            </a:r>
            <a:endParaRPr sz="2000" dirty="0">
              <a:latin typeface="Agency FB" panose="020B0503020202020204" pitchFamily="34" charset="0"/>
              <a:cs typeface="Lucida Sans Unicode"/>
            </a:endParaRPr>
          </a:p>
          <a:p>
            <a:pPr marL="355600" marR="2286000" indent="-342900">
              <a:lnSpc>
                <a:spcPct val="1458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000" spc="-50" dirty="0">
                <a:latin typeface="Agency FB" panose="020B0503020202020204" pitchFamily="34" charset="0"/>
                <a:cs typeface="Lucida Sans Unicode"/>
              </a:rPr>
              <a:t>İHMAL</a:t>
            </a:r>
            <a:r>
              <a:rPr sz="2000" spc="-70" dirty="0">
                <a:latin typeface="Agency FB" panose="020B0503020202020204" pitchFamily="34" charset="0"/>
                <a:cs typeface="Lucida Sans Unicode"/>
              </a:rPr>
              <a:t> </a:t>
            </a:r>
            <a:r>
              <a:rPr sz="2000" dirty="0">
                <a:latin typeface="Agency FB" panose="020B0503020202020204" pitchFamily="34" charset="0"/>
                <a:cs typeface="Lucida Sans Unicode"/>
              </a:rPr>
              <a:t>VE</a:t>
            </a:r>
            <a:r>
              <a:rPr sz="2000" spc="-70" dirty="0">
                <a:latin typeface="Agency FB" panose="020B0503020202020204" pitchFamily="34" charset="0"/>
                <a:cs typeface="Lucida Sans Unicode"/>
              </a:rPr>
              <a:t> </a:t>
            </a:r>
            <a:r>
              <a:rPr sz="2000" spc="-165" dirty="0">
                <a:latin typeface="Agency FB" panose="020B0503020202020204" pitchFamily="34" charset="0"/>
                <a:cs typeface="Lucida Sans Unicode"/>
              </a:rPr>
              <a:t>DİKKATSİZLİK</a:t>
            </a:r>
            <a:endParaRPr lang="tr-TR" sz="2000" spc="-165" dirty="0">
              <a:latin typeface="Agency FB" panose="020B0503020202020204" pitchFamily="34" charset="0"/>
              <a:cs typeface="Lucida Sans Unicode"/>
            </a:endParaRPr>
          </a:p>
          <a:p>
            <a:pPr marL="355600" marR="2286000" indent="-342900">
              <a:lnSpc>
                <a:spcPct val="1458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Lucida Sans Unicode"/>
              </a:rPr>
              <a:t>KAZALAR</a:t>
            </a:r>
            <a:endParaRPr sz="2000" dirty="0">
              <a:latin typeface="Agency FB" panose="020B0503020202020204" pitchFamily="34" charset="0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</a:pPr>
            <a:r>
              <a:rPr sz="2000" spc="135" dirty="0">
                <a:latin typeface="Agency FB" panose="020B0503020202020204" pitchFamily="34" charset="0"/>
                <a:cs typeface="Lucida Sans Unicode"/>
              </a:rPr>
              <a:t>DOĞA</a:t>
            </a:r>
            <a:r>
              <a:rPr sz="2000" spc="-85" dirty="0">
                <a:latin typeface="Agency FB" panose="020B0503020202020204" pitchFamily="34" charset="0"/>
                <a:cs typeface="Lucida Sans Unicode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Lucida Sans Unicode"/>
              </a:rPr>
              <a:t>OLAYLARI</a:t>
            </a:r>
            <a:endParaRPr sz="2000" dirty="0">
              <a:latin typeface="Agency FB" panose="020B0503020202020204" pitchFamily="34" charset="0"/>
              <a:cs typeface="Lucida Sans Unicode"/>
            </a:endParaRPr>
          </a:p>
          <a:p>
            <a:pPr marL="355600" marR="4142740" indent="-342900">
              <a:lnSpc>
                <a:spcPct val="125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Lucida Sans Unicode"/>
              </a:rPr>
              <a:t>SIÇRAMA</a:t>
            </a:r>
            <a:endParaRPr lang="tr-TR" sz="2000" spc="-10" dirty="0">
              <a:latin typeface="Agency FB" panose="020B0503020202020204" pitchFamily="34" charset="0"/>
              <a:cs typeface="Lucida Sans Unicode"/>
            </a:endParaRPr>
          </a:p>
          <a:p>
            <a:pPr marL="355600" marR="4142740" indent="-342900">
              <a:lnSpc>
                <a:spcPct val="125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Agency FB" panose="020B0503020202020204" pitchFamily="34" charset="0"/>
                <a:cs typeface="Lucida Sans Unicode"/>
              </a:rPr>
              <a:t>SABOTAJ</a:t>
            </a:r>
            <a:endParaRPr sz="2000" dirty="0">
              <a:latin typeface="Agency FB" panose="020B0503020202020204" pitchFamily="34" charset="0"/>
              <a:cs typeface="Lucida Sans Unicode"/>
            </a:endParaRP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6423A68C-A9AF-3A6C-2DF0-AF0FD5355A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8215" y="4692895"/>
            <a:ext cx="3123785" cy="20859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52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46C0-7DD7-C7BD-31E3-C86DFBA31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1FB0C93-8FFB-E167-6D1F-F396982E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5FDB354-E306-2AB9-03E4-A8FCA87F6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DC2B3495-9CDF-7531-4369-7E35719031A6}"/>
              </a:ext>
            </a:extLst>
          </p:cNvPr>
          <p:cNvSpPr txBox="1"/>
          <p:nvPr/>
        </p:nvSpPr>
        <p:spPr>
          <a:xfrm>
            <a:off x="2949387" y="987238"/>
            <a:ext cx="6391075" cy="14687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560830" indent="379730">
              <a:lnSpc>
                <a:spcPct val="119900"/>
              </a:lnSpc>
              <a:spcBef>
                <a:spcPts val="225"/>
              </a:spcBef>
            </a:pPr>
            <a:r>
              <a:rPr lang="tr-TR" sz="4000" b="1" dirty="0">
                <a:solidFill>
                  <a:srgbClr val="FF0000"/>
                </a:solidFill>
                <a:latin typeface="Calibri"/>
                <a:cs typeface="Calibri"/>
              </a:rPr>
              <a:t>            </a:t>
            </a:r>
            <a:r>
              <a:rPr lang="tr-TR" sz="2000" b="1" dirty="0">
                <a:solidFill>
                  <a:srgbClr val="FF0000"/>
                </a:solidFill>
                <a:latin typeface="Calibri"/>
                <a:cs typeface="Calibri"/>
              </a:rPr>
              <a:t>YANGIN TÜRLERİ</a:t>
            </a:r>
            <a:r>
              <a:rPr lang="tr-TR" sz="4000" b="1" dirty="0">
                <a:solidFill>
                  <a:srgbClr val="FF0000"/>
                </a:solidFill>
                <a:latin typeface="Calibri"/>
                <a:cs typeface="Calibri"/>
              </a:rPr>
              <a:t>         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YANICI</a:t>
            </a:r>
            <a:r>
              <a:rPr lang="tr-TR" sz="2000" spc="-13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KATI</a:t>
            </a:r>
            <a:r>
              <a:rPr lang="tr-TR" sz="2000" spc="-13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20" dirty="0">
                <a:latin typeface="Agency FB" panose="020B0503020202020204" pitchFamily="34" charset="0"/>
                <a:cs typeface="Calibri"/>
              </a:rPr>
              <a:t>MADDELER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(ODUN,KÖMÜR,KAĞIT,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30" dirty="0">
                <a:latin typeface="Agency FB" panose="020B0503020202020204" pitchFamily="34" charset="0"/>
                <a:cs typeface="Calibri"/>
              </a:rPr>
              <a:t>OT,DOKUMALAR</a:t>
            </a:r>
            <a:r>
              <a:rPr lang="tr-TR" sz="20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VB.)</a:t>
            </a:r>
            <a:r>
              <a:rPr lang="tr-TR" sz="2000" spc="-105" dirty="0">
                <a:latin typeface="Agency FB" panose="020B0503020202020204" pitchFamily="34" charset="0"/>
                <a:cs typeface="Calibri"/>
              </a:rPr>
              <a:t> 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YANGINIDIR.</a:t>
            </a:r>
            <a:endParaRPr lang="tr-TR"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B109EC24-2FF7-4CC7-DEC5-F45D90F34C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1190849" y="4182892"/>
            <a:ext cx="1620191" cy="24383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43F38622-9602-A4A4-4F3E-0A557DADDE9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1855" y="4591996"/>
            <a:ext cx="2752724" cy="1838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D493021-C056-0C8C-025C-AD08EB52263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4350" y="4591996"/>
            <a:ext cx="3543299" cy="16201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355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2723-1122-152A-734C-AFA0CF16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9A0A178-656A-EED1-FFFA-05ECD5489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AC5C59-1280-0E98-40D6-EBFB11367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7362EA7-A95C-6A76-B57C-DDEB936FA899}"/>
              </a:ext>
            </a:extLst>
          </p:cNvPr>
          <p:cNvSpPr txBox="1"/>
          <p:nvPr/>
        </p:nvSpPr>
        <p:spPr>
          <a:xfrm>
            <a:off x="1165250" y="1099880"/>
            <a:ext cx="5654293" cy="1241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TÜRÜ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YANGIN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YANICI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SIVI</a:t>
            </a:r>
            <a:r>
              <a:rPr sz="2000" spc="-4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MADDELER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(BENZİN,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BENZOL,</a:t>
            </a:r>
            <a:r>
              <a:rPr sz="2000" spc="-1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MAKİNA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YAĞLARI,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LAKLAR,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YAĞLI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BOYALAR,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SOLVENT</a:t>
            </a:r>
            <a:r>
              <a:rPr sz="2000" spc="-9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0" dirty="0">
                <a:latin typeface="Agency FB" panose="020B0503020202020204" pitchFamily="34" charset="0"/>
                <a:cs typeface="Calibri"/>
              </a:rPr>
              <a:t>VB.)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YANGINIDIR.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9C1700B8-03C0-2A29-E6DA-807CDD6F86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88941" y="4516499"/>
            <a:ext cx="4075455" cy="2219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076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825B-BDB3-E865-8B15-AE7AA03E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AC4081B-8F85-463C-93E1-69B145FC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55" y="1514908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FE202CA-6E4F-7307-3F12-264F3F9A5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EBF8523E-095F-9AD5-06BD-43798B7B6E54}"/>
              </a:ext>
            </a:extLst>
          </p:cNvPr>
          <p:cNvSpPr txBox="1">
            <a:spLocks/>
          </p:cNvSpPr>
          <p:nvPr/>
        </p:nvSpPr>
        <p:spPr>
          <a:xfrm>
            <a:off x="4441275" y="886531"/>
            <a:ext cx="33094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/>
              <a:t>C</a:t>
            </a:r>
            <a:r>
              <a:rPr lang="tr-TR" sz="2000" b="1" spc="-15" dirty="0"/>
              <a:t> </a:t>
            </a:r>
            <a:r>
              <a:rPr lang="tr-TR" sz="2000" b="1" dirty="0"/>
              <a:t>TÜRÜ</a:t>
            </a:r>
            <a:r>
              <a:rPr lang="tr-TR" sz="2000" b="1" spc="-15" dirty="0"/>
              <a:t> </a:t>
            </a:r>
            <a:r>
              <a:rPr lang="tr-TR" sz="2000" b="1" spc="-10" dirty="0"/>
              <a:t>YANGIN</a:t>
            </a:r>
            <a:endParaRPr lang="tr-TR" sz="2000" b="1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0936683-9C4E-476F-8F5F-261DB6CCD7FD}"/>
              </a:ext>
            </a:extLst>
          </p:cNvPr>
          <p:cNvSpPr txBox="1"/>
          <p:nvPr/>
        </p:nvSpPr>
        <p:spPr>
          <a:xfrm>
            <a:off x="1165250" y="1959255"/>
            <a:ext cx="5902121" cy="794833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2900">
              <a:lnSpc>
                <a:spcPts val="307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YANICI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GAZ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 MADDELER(METAN,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PROPAN,BÜTAN,LPG ASETİLEN,DOĞALGAZ,HİDR</a:t>
            </a:r>
            <a:r>
              <a:rPr sz="2000" spc="65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OJEN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VB.)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YANGINIDIR.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CAA4DF56-F0AE-9AE0-B9E7-C5F53855AB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4258" y="5226911"/>
            <a:ext cx="2716467" cy="1489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0801811E-0CF3-32A5-C68E-A4F7C387EEC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7769" y="5226911"/>
            <a:ext cx="2649732" cy="148911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614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1CC06-4D7C-697D-AB6B-DCB742C8B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E34FCAB-60D0-3236-D70A-70351ABE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31" y="2311213"/>
            <a:ext cx="1750780" cy="53521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ABFC306-94F4-E0AD-2F43-F095740DD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3" y="476139"/>
            <a:ext cx="587668" cy="438261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D34E5A2A-B411-93D1-F2E3-3F9F42B14CC9}"/>
              </a:ext>
            </a:extLst>
          </p:cNvPr>
          <p:cNvSpPr txBox="1">
            <a:spLocks/>
          </p:cNvSpPr>
          <p:nvPr/>
        </p:nvSpPr>
        <p:spPr>
          <a:xfrm>
            <a:off x="871417" y="1514908"/>
            <a:ext cx="343941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b="1" dirty="0"/>
              <a:t>D</a:t>
            </a:r>
            <a:r>
              <a:rPr lang="tr-TR" sz="2000" b="1" spc="-10" dirty="0"/>
              <a:t> </a:t>
            </a:r>
            <a:r>
              <a:rPr lang="tr-TR" sz="2000" b="1" dirty="0"/>
              <a:t>TÜRÜ</a:t>
            </a:r>
            <a:r>
              <a:rPr lang="tr-TR" sz="2000" b="1" spc="-5" dirty="0"/>
              <a:t> </a:t>
            </a:r>
            <a:r>
              <a:rPr lang="tr-TR" sz="2000" b="1" spc="-10" dirty="0"/>
              <a:t>YANGIN</a:t>
            </a:r>
            <a:endParaRPr lang="tr-TR" sz="2000" b="1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6049F83-653A-F6E7-9514-202E4DC8BB62}"/>
              </a:ext>
            </a:extLst>
          </p:cNvPr>
          <p:cNvSpPr txBox="1"/>
          <p:nvPr/>
        </p:nvSpPr>
        <p:spPr>
          <a:xfrm>
            <a:off x="871417" y="2311213"/>
            <a:ext cx="5520837" cy="99706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gency FB" panose="020B0503020202020204" pitchFamily="34" charset="0"/>
                <a:cs typeface="Calibri"/>
              </a:rPr>
              <a:t>YANABİLEN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HAFİF</a:t>
            </a:r>
            <a:r>
              <a:rPr lang="tr-TR" sz="200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METALLER(ALÜMİNYUM, MAGNEZYUM,SODYUM,</a:t>
            </a:r>
            <a:r>
              <a:rPr lang="tr-TR" sz="2000" spc="-1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POTASYUM,LİTYUM</a:t>
            </a:r>
            <a:r>
              <a:rPr sz="2000" spc="-6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VE </a:t>
            </a:r>
            <a:r>
              <a:rPr sz="2000" dirty="0">
                <a:latin typeface="Agency FB" panose="020B0503020202020204" pitchFamily="34" charset="0"/>
                <a:cs typeface="Calibri"/>
              </a:rPr>
              <a:t>BUNLARIN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ALIŞIMLARI</a:t>
            </a:r>
            <a:r>
              <a:rPr sz="2000" spc="-30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spc="-25" dirty="0">
                <a:latin typeface="Agency FB" panose="020B0503020202020204" pitchFamily="34" charset="0"/>
                <a:cs typeface="Calibri"/>
              </a:rPr>
              <a:t>İLE</a:t>
            </a:r>
            <a:r>
              <a:rPr lang="tr-TR" sz="2000" spc="-25" dirty="0">
                <a:latin typeface="Agency FB" panose="020B0503020202020204" pitchFamily="34" charset="0"/>
                <a:cs typeface="Calibri"/>
              </a:rPr>
              <a:t> </a:t>
            </a:r>
            <a:r>
              <a:rPr sz="2000" dirty="0">
                <a:latin typeface="Agency FB" panose="020B0503020202020204" pitchFamily="34" charset="0"/>
                <a:cs typeface="Calibri"/>
              </a:rPr>
              <a:t>KARIŞIMLARI) </a:t>
            </a:r>
            <a:r>
              <a:rPr sz="2000" spc="-10" dirty="0">
                <a:latin typeface="Agency FB" panose="020B0503020202020204" pitchFamily="34" charset="0"/>
                <a:cs typeface="Calibri"/>
              </a:rPr>
              <a:t>YANGINIDIR.</a:t>
            </a:r>
            <a:endParaRPr sz="2000" dirty="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6EE6FE14-74F9-7A03-017C-2EA7788D51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5858" y="5253317"/>
            <a:ext cx="2563906" cy="1604683"/>
          </a:xfrm>
          <a:prstGeom prst="snip2DiagRect">
            <a:avLst>
              <a:gd name="adj1" fmla="val 17833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215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884</Words>
  <Application>Microsoft Office PowerPoint</Application>
  <PresentationFormat>Geniş ekran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7" baseType="lpstr">
      <vt:lpstr>Agency FB</vt:lpstr>
      <vt:lpstr>Arial</vt:lpstr>
      <vt:lpstr>Arial Black</vt:lpstr>
      <vt:lpstr>Calibri</vt:lpstr>
      <vt:lpstr>Calibri Light</vt:lpstr>
      <vt:lpstr>Office Teması</vt:lpstr>
      <vt:lpstr>YANMA VE YANGIN BİLGİSİ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BAŞLIK</dc:title>
  <dc:creator>HP</dc:creator>
  <cp:lastModifiedBy>qualitymanager lagohotel</cp:lastModifiedBy>
  <cp:revision>42</cp:revision>
  <dcterms:created xsi:type="dcterms:W3CDTF">2024-05-01T13:20:34Z</dcterms:created>
  <dcterms:modified xsi:type="dcterms:W3CDTF">2025-04-17T14:10:40Z</dcterms:modified>
</cp:coreProperties>
</file>